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12BB8-BEA3-44AB-9A8B-BB5BF9F60321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DED9-8E28-41A8-9A8F-700E83E9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9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74D4F-4AFC-4BD0-ACE0-6D5EB9956873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7345F-9BDC-402D-874A-4A9BE768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353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7345F-9BDC-402D-874A-4A9BE7685C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3428-F9B8-4CCA-916B-1A56F9158B35}" type="datetime1">
              <a:rPr lang="en-US" smtClean="0"/>
              <a:t>3/5/2015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C92D-5456-41F9-B13E-0E29C1D60D03}" type="datetime1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726C-6668-4CD8-BF42-6169F9951D9D}" type="datetime1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56C9-BE66-437D-8F27-F8960E2393C4}" type="datetime1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B1FB-099F-4AE4-B5BD-BABD5C784820}" type="datetime1">
              <a:rPr lang="en-US" smtClean="0"/>
              <a:t>3/5/2015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309813-5492-4632-BDD2-07896D1DCF6D}" type="datetime1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610E-7B8C-42E2-9F99-FCF9770AD790}" type="datetime1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7363-1640-48F2-8A40-2E28E704A48D}" type="datetime1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3B0-877D-48D9-A96C-F8FB16CD96BA}" type="datetime1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BAD-01D4-4B1B-8721-172D3D306F7D}" type="datetime1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CDF764-476A-4EC3-9780-88786A0D3593}" type="datetime1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903A05-4F5C-435C-A0FE-7425F967AAEA}" type="datetime1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B9AA6A-772A-4655-968A-93C905D5F1B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Action Verbs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10200" y="6411686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505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cap="none" dirty="0">
                <a:solidFill>
                  <a:schemeClr val="tx1"/>
                </a:solidFill>
              </a:rPr>
              <a:t>p</a:t>
            </a:r>
            <a:r>
              <a:rPr lang="en-US" sz="2800" cap="none" dirty="0" smtClean="0">
                <a:solidFill>
                  <a:schemeClr val="tx1"/>
                </a:solidFill>
              </a:rPr>
              <a:t>resent 		past</a:t>
            </a:r>
          </a:p>
          <a:p>
            <a:pPr algn="l"/>
            <a:r>
              <a:rPr lang="en-US" sz="2800" cap="none" dirty="0">
                <a:solidFill>
                  <a:schemeClr val="tx1"/>
                </a:solidFill>
              </a:rPr>
              <a:t>e</a:t>
            </a:r>
            <a:r>
              <a:rPr lang="en-US" sz="2800" cap="none" dirty="0" smtClean="0">
                <a:solidFill>
                  <a:schemeClr val="tx1"/>
                </a:solidFill>
              </a:rPr>
              <a:t>at 			ate</a:t>
            </a:r>
          </a:p>
          <a:p>
            <a:pPr algn="l"/>
            <a:r>
              <a:rPr lang="en-US" sz="2800" cap="none" dirty="0">
                <a:solidFill>
                  <a:schemeClr val="tx1"/>
                </a:solidFill>
              </a:rPr>
              <a:t>r</a:t>
            </a:r>
            <a:r>
              <a:rPr lang="en-US" sz="2800" cap="none" dirty="0" smtClean="0">
                <a:solidFill>
                  <a:schemeClr val="tx1"/>
                </a:solidFill>
              </a:rPr>
              <a:t>un 			ran</a:t>
            </a:r>
          </a:p>
          <a:p>
            <a:pPr algn="l"/>
            <a:r>
              <a:rPr lang="en-US" sz="2800" cap="none" dirty="0">
                <a:solidFill>
                  <a:schemeClr val="tx1"/>
                </a:solidFill>
              </a:rPr>
              <a:t>g</a:t>
            </a:r>
            <a:r>
              <a:rPr lang="en-US" sz="2800" cap="none" dirty="0" smtClean="0">
                <a:solidFill>
                  <a:schemeClr val="tx1"/>
                </a:solidFill>
              </a:rPr>
              <a:t>o 			went</a:t>
            </a:r>
          </a:p>
          <a:p>
            <a:pPr algn="l"/>
            <a:r>
              <a:rPr lang="en-US" sz="2800" cap="none" dirty="0">
                <a:solidFill>
                  <a:schemeClr val="tx1"/>
                </a:solidFill>
              </a:rPr>
              <a:t>c</a:t>
            </a:r>
            <a:r>
              <a:rPr lang="en-US" sz="2800" cap="none" dirty="0" smtClean="0">
                <a:solidFill>
                  <a:schemeClr val="tx1"/>
                </a:solidFill>
              </a:rPr>
              <a:t>ut			cut</a:t>
            </a:r>
          </a:p>
          <a:p>
            <a:pPr algn="l"/>
            <a:r>
              <a:rPr lang="en-US" sz="2800" cap="none" dirty="0">
                <a:solidFill>
                  <a:schemeClr val="tx1"/>
                </a:solidFill>
              </a:rPr>
              <a:t>h</a:t>
            </a:r>
            <a:r>
              <a:rPr lang="en-US" sz="2800" cap="none" dirty="0" smtClean="0">
                <a:solidFill>
                  <a:schemeClr val="tx1"/>
                </a:solidFill>
              </a:rPr>
              <a:t>it 			hit</a:t>
            </a:r>
          </a:p>
          <a:p>
            <a:pPr algn="l"/>
            <a:r>
              <a:rPr lang="en-US" sz="2800" cap="none" dirty="0">
                <a:solidFill>
                  <a:schemeClr val="tx1"/>
                </a:solidFill>
              </a:rPr>
              <a:t>s</a:t>
            </a:r>
            <a:r>
              <a:rPr lang="en-US" sz="2800" cap="none" dirty="0" smtClean="0">
                <a:solidFill>
                  <a:schemeClr val="tx1"/>
                </a:solidFill>
              </a:rPr>
              <a:t>trike 		struck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752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Irregular verbs have </a:t>
            </a:r>
            <a:r>
              <a:rPr lang="en-US" sz="3200" u="sng" dirty="0" smtClean="0">
                <a:solidFill>
                  <a:schemeClr val="tx1"/>
                </a:solidFill>
              </a:rPr>
              <a:t>either</a:t>
            </a:r>
            <a:r>
              <a:rPr lang="en-US" sz="3200" dirty="0" smtClean="0">
                <a:solidFill>
                  <a:schemeClr val="tx1"/>
                </a:solidFill>
              </a:rPr>
              <a:t> a spelling change </a:t>
            </a:r>
            <a:r>
              <a:rPr lang="en-US" sz="3200" u="sng" dirty="0" smtClean="0">
                <a:solidFill>
                  <a:schemeClr val="tx1"/>
                </a:solidFill>
              </a:rPr>
              <a:t>OR</a:t>
            </a:r>
            <a:r>
              <a:rPr lang="en-US" sz="3200" dirty="0" smtClean="0">
                <a:solidFill>
                  <a:schemeClr val="tx1"/>
                </a:solidFill>
              </a:rPr>
              <a:t> they stay the same from present tense to past tense.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86000" y="29718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43100" y="34290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43100" y="38862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95500" y="57912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68929" y="53340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52600" y="48768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96143" y="44196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338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Future Tense </a:t>
            </a:r>
            <a:r>
              <a:rPr lang="en-US" sz="4000" cap="none" dirty="0">
                <a:solidFill>
                  <a:schemeClr val="tx1"/>
                </a:solidFill>
              </a:rPr>
              <a:t>V</a:t>
            </a:r>
            <a:r>
              <a:rPr lang="en-US" sz="4000" cap="none" dirty="0" smtClean="0">
                <a:solidFill>
                  <a:schemeClr val="tx1"/>
                </a:solidFill>
              </a:rPr>
              <a:t>erbs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13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458200" cy="3505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cap="none" dirty="0"/>
              <a:t>w</a:t>
            </a:r>
            <a:r>
              <a:rPr lang="en-US" sz="2400" cap="none" dirty="0" smtClean="0"/>
              <a:t>ill + action</a:t>
            </a:r>
          </a:p>
          <a:p>
            <a:pPr algn="l"/>
            <a:r>
              <a:rPr lang="en-US" sz="2400" cap="none" dirty="0"/>
              <a:t>c</a:t>
            </a:r>
            <a:r>
              <a:rPr lang="en-US" sz="2400" cap="none" dirty="0" smtClean="0"/>
              <a:t>an + verb</a:t>
            </a:r>
          </a:p>
          <a:p>
            <a:pPr algn="l"/>
            <a:r>
              <a:rPr lang="en-US" sz="2400" cap="none" dirty="0" smtClean="0"/>
              <a:t>shall</a:t>
            </a:r>
          </a:p>
          <a:p>
            <a:pPr algn="l"/>
            <a:endParaRPr lang="en-US" sz="2400" cap="none" dirty="0"/>
          </a:p>
          <a:p>
            <a:pPr algn="l"/>
            <a:endParaRPr lang="en-US" sz="2400" cap="none" dirty="0" smtClean="0"/>
          </a:p>
          <a:p>
            <a:pPr algn="l"/>
            <a:r>
              <a:rPr lang="en-US" sz="2400" cap="none" dirty="0"/>
              <a:t>w</a:t>
            </a:r>
            <a:r>
              <a:rPr lang="en-US" sz="2400" cap="none" dirty="0" smtClean="0"/>
              <a:t>ill run		can run		shall run</a:t>
            </a:r>
          </a:p>
          <a:p>
            <a:pPr algn="l"/>
            <a:r>
              <a:rPr lang="en-US" sz="2400" cap="none" dirty="0"/>
              <a:t>w</a:t>
            </a:r>
            <a:r>
              <a:rPr lang="en-US" sz="2400" cap="none" dirty="0" smtClean="0"/>
              <a:t>ill walk		can walk		shall walk</a:t>
            </a:r>
          </a:p>
          <a:p>
            <a:pPr algn="l"/>
            <a:r>
              <a:rPr lang="en-US" sz="2400" cap="none" dirty="0"/>
              <a:t>w</a:t>
            </a:r>
            <a:r>
              <a:rPr lang="en-US" sz="2400" cap="none" dirty="0" smtClean="0"/>
              <a:t>ill think		can think		shall think </a:t>
            </a:r>
          </a:p>
          <a:p>
            <a:pPr algn="l"/>
            <a:endParaRPr lang="en-US" cap="none" dirty="0"/>
          </a:p>
          <a:p>
            <a:pPr algn="l"/>
            <a:endParaRPr lang="en-US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Three </a:t>
            </a:r>
            <a:r>
              <a:rPr lang="en-US" u="sng" dirty="0" smtClean="0">
                <a:solidFill>
                  <a:schemeClr val="tx1"/>
                </a:solidFill>
              </a:rPr>
              <a:t>simple</a:t>
            </a:r>
            <a:r>
              <a:rPr lang="en-US" dirty="0" smtClean="0">
                <a:solidFill>
                  <a:schemeClr val="tx1"/>
                </a:solidFill>
              </a:rPr>
              <a:t> forms of </a:t>
            </a:r>
            <a:r>
              <a:rPr lang="en-US" u="sng" dirty="0" smtClean="0">
                <a:solidFill>
                  <a:schemeClr val="tx1"/>
                </a:solidFill>
              </a:rPr>
              <a:t>future</a:t>
            </a:r>
            <a:r>
              <a:rPr lang="en-US" dirty="0" smtClean="0">
                <a:solidFill>
                  <a:schemeClr val="tx1"/>
                </a:solidFill>
              </a:rPr>
              <a:t> tense: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4038600"/>
            <a:ext cx="8839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41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Verb Phrase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476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534400" cy="3505200"/>
          </a:xfrm>
        </p:spPr>
        <p:txBody>
          <a:bodyPr>
            <a:normAutofit/>
          </a:bodyPr>
          <a:lstStyle/>
          <a:p>
            <a:pPr algn="l"/>
            <a:r>
              <a:rPr lang="en-US" sz="2400" cap="none" dirty="0" smtClean="0"/>
              <a:t>verb phrase = 1 or more helping verbs + action verb</a:t>
            </a:r>
          </a:p>
          <a:p>
            <a:pPr algn="l"/>
            <a:endParaRPr lang="en-US" sz="2400" cap="none" dirty="0"/>
          </a:p>
          <a:p>
            <a:pPr algn="l"/>
            <a:endParaRPr lang="en-US" sz="2400" cap="none" dirty="0" smtClean="0"/>
          </a:p>
          <a:p>
            <a:pPr algn="l"/>
            <a:r>
              <a:rPr lang="en-US" sz="2400" cap="none" dirty="0" smtClean="0"/>
              <a:t>Sally </a:t>
            </a:r>
            <a:r>
              <a:rPr lang="en-US" sz="2400" u="sng" cap="none" dirty="0" smtClean="0"/>
              <a:t>will be running.</a:t>
            </a:r>
            <a:endParaRPr lang="en-US" sz="2400" cap="none" dirty="0" smtClean="0"/>
          </a:p>
          <a:p>
            <a:pPr algn="l"/>
            <a:endParaRPr lang="en-US" sz="2400" cap="none" dirty="0"/>
          </a:p>
          <a:p>
            <a:pPr algn="l"/>
            <a:endParaRPr lang="en-US" sz="2400" cap="none" dirty="0" smtClean="0"/>
          </a:p>
          <a:p>
            <a:pPr algn="l"/>
            <a:r>
              <a:rPr lang="en-US" sz="2400" cap="none" dirty="0" smtClean="0"/>
              <a:t>The chicken </a:t>
            </a:r>
            <a:r>
              <a:rPr lang="en-US" sz="2400" u="sng" cap="none" dirty="0" smtClean="0"/>
              <a:t>did cross</a:t>
            </a:r>
            <a:r>
              <a:rPr lang="en-US" sz="2400" cap="none" dirty="0" smtClean="0"/>
              <a:t> the road.</a:t>
            </a:r>
            <a:endParaRPr lang="en-US" sz="2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752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Sometimes the verb is made up of more than one word.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188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What is a Sentence?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11686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727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534400" cy="3505200"/>
          </a:xfrm>
        </p:spPr>
        <p:txBody>
          <a:bodyPr>
            <a:normAutofit/>
          </a:bodyPr>
          <a:lstStyle/>
          <a:p>
            <a:pPr marL="514350" indent="-514350" algn="l">
              <a:buClrTx/>
              <a:buAutoNum type="arabicPeriod"/>
            </a:pPr>
            <a:r>
              <a:rPr lang="en-US" sz="3200" cap="none" dirty="0" smtClean="0"/>
              <a:t>have a subject and a verb</a:t>
            </a:r>
          </a:p>
          <a:p>
            <a:pPr marL="514350" indent="-514350" algn="l">
              <a:buClrTx/>
              <a:buFont typeface="+mj-lt"/>
              <a:buAutoNum type="arabicPeriod"/>
            </a:pPr>
            <a:r>
              <a:rPr lang="en-US" sz="3200" cap="none" dirty="0" smtClean="0"/>
              <a:t>Express a complete though</a:t>
            </a:r>
          </a:p>
          <a:p>
            <a:pPr algn="l">
              <a:buClrTx/>
            </a:pPr>
            <a:endParaRPr lang="en-US" sz="3200" cap="none" dirty="0"/>
          </a:p>
          <a:p>
            <a:pPr algn="l">
              <a:buClrTx/>
            </a:pPr>
            <a:r>
              <a:rPr lang="en-US" sz="3200" u="sng" cap="none" dirty="0" smtClean="0"/>
              <a:t>Sally</a:t>
            </a:r>
            <a:r>
              <a:rPr lang="en-US" sz="3200" cap="none" dirty="0" smtClean="0"/>
              <a:t> </a:t>
            </a:r>
            <a:r>
              <a:rPr lang="en-US" sz="3200" u="sng" cap="none" dirty="0" smtClean="0"/>
              <a:t>ran</a:t>
            </a:r>
            <a:r>
              <a:rPr lang="en-US" sz="3200" cap="none" dirty="0" smtClean="0"/>
              <a:t>.</a:t>
            </a:r>
          </a:p>
          <a:p>
            <a:pPr algn="l">
              <a:buClrTx/>
            </a:pPr>
            <a:endParaRPr lang="en-US" sz="3200" cap="none" dirty="0"/>
          </a:p>
          <a:p>
            <a:pPr algn="l">
              <a:buClrTx/>
            </a:pPr>
            <a:r>
              <a:rPr lang="en-US" sz="3200" cap="none" dirty="0" smtClean="0"/>
              <a:t>The dog </a:t>
            </a:r>
            <a:r>
              <a:rPr lang="en-US" sz="3200" u="sng" cap="none" dirty="0" smtClean="0"/>
              <a:t>is behaving</a:t>
            </a:r>
            <a:r>
              <a:rPr lang="en-US" sz="3200" cap="none" dirty="0" smtClean="0"/>
              <a:t> well today. </a:t>
            </a:r>
          </a:p>
          <a:p>
            <a:pPr algn="l">
              <a:buClrTx/>
            </a:pPr>
            <a:endParaRPr lang="en-US" sz="32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tx1"/>
                </a:solidFill>
              </a:rPr>
              <a:t>A sentence must…</a:t>
            </a:r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3962400"/>
            <a:ext cx="8839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583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cap="none" dirty="0" smtClean="0"/>
              <a:t>Linking Verbs or (State – of – being verbs)</a:t>
            </a:r>
            <a:endParaRPr lang="en-US" sz="40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275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534400" cy="3505200"/>
          </a:xfrm>
        </p:spPr>
        <p:txBody>
          <a:bodyPr/>
          <a:lstStyle/>
          <a:p>
            <a:pPr algn="l"/>
            <a:r>
              <a:rPr lang="en-US" cap="none" dirty="0" smtClean="0"/>
              <a:t>is, am, are, was, were, be, been, seem, become, feel, look, taste, appear</a:t>
            </a:r>
          </a:p>
          <a:p>
            <a:pPr algn="l"/>
            <a:endParaRPr lang="en-US" cap="none" dirty="0"/>
          </a:p>
          <a:p>
            <a:pPr algn="l"/>
            <a:r>
              <a:rPr lang="en-US" cap="none" dirty="0" smtClean="0"/>
              <a:t>Examples</a:t>
            </a:r>
            <a:r>
              <a:rPr lang="en-US" cap="none" dirty="0" smtClean="0"/>
              <a:t>:</a:t>
            </a:r>
          </a:p>
          <a:p>
            <a:pPr algn="l"/>
            <a:endParaRPr lang="en-US" cap="none" dirty="0"/>
          </a:p>
          <a:p>
            <a:pPr algn="l"/>
            <a:r>
              <a:rPr lang="en-US" cap="none" dirty="0" smtClean="0"/>
              <a:t>He is </a:t>
            </a:r>
            <a:r>
              <a:rPr lang="en-US" cap="none" dirty="0" smtClean="0"/>
              <a:t>happy.</a:t>
            </a:r>
            <a:endParaRPr lang="en-US" cap="none" dirty="0" smtClean="0"/>
          </a:p>
          <a:p>
            <a:pPr algn="l"/>
            <a:endParaRPr lang="en-US" cap="none" dirty="0"/>
          </a:p>
          <a:p>
            <a:pPr algn="l"/>
            <a:r>
              <a:rPr lang="en-US" cap="none" dirty="0" smtClean="0"/>
              <a:t>The ducks were </a:t>
            </a:r>
            <a:r>
              <a:rPr lang="en-US" cap="none" dirty="0" smtClean="0"/>
              <a:t>alive.</a:t>
            </a:r>
            <a:endParaRPr lang="en-US" cap="none" dirty="0" smtClean="0"/>
          </a:p>
          <a:p>
            <a:pPr algn="l"/>
            <a:endParaRPr lang="en-US" cap="none" dirty="0"/>
          </a:p>
          <a:p>
            <a:pPr algn="l"/>
            <a:r>
              <a:rPr lang="en-US" cap="none" dirty="0" smtClean="0"/>
              <a:t>Mr. Bush is the </a:t>
            </a:r>
            <a:r>
              <a:rPr lang="en-US" cap="none" dirty="0" smtClean="0"/>
              <a:t>President.</a:t>
            </a:r>
            <a:endParaRPr lang="en-US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81000"/>
            <a:ext cx="7772400" cy="1676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Linking verbs are used to link the subject to a noun or adjective later in a sentence.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153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Subject/Verb </a:t>
            </a:r>
            <a:r>
              <a:rPr lang="en-US" sz="4000" cap="none" dirty="0" smtClean="0">
                <a:solidFill>
                  <a:schemeClr val="tx1"/>
                </a:solidFill>
              </a:rPr>
              <a:t>Agreement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25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cap="none" dirty="0" smtClean="0">
                <a:solidFill>
                  <a:schemeClr val="tx1"/>
                </a:solidFill>
              </a:rPr>
              <a:t>Examples:</a:t>
            </a:r>
          </a:p>
          <a:p>
            <a:pPr algn="l"/>
            <a:r>
              <a:rPr lang="en-US" sz="2800" cap="none" dirty="0" smtClean="0">
                <a:solidFill>
                  <a:schemeClr val="tx1"/>
                </a:solidFill>
              </a:rPr>
              <a:t>Mary </a:t>
            </a:r>
            <a:r>
              <a:rPr lang="en-US" sz="2800" u="sng" cap="none" dirty="0" smtClean="0">
                <a:solidFill>
                  <a:schemeClr val="tx1"/>
                </a:solidFill>
              </a:rPr>
              <a:t>likes</a:t>
            </a:r>
            <a:r>
              <a:rPr lang="en-US" sz="2800" cap="none" dirty="0" smtClean="0">
                <a:solidFill>
                  <a:schemeClr val="tx1"/>
                </a:solidFill>
              </a:rPr>
              <a:t> chocolate.</a:t>
            </a:r>
          </a:p>
          <a:p>
            <a:pPr algn="l"/>
            <a:r>
              <a:rPr lang="en-US" sz="2800" cap="none" dirty="0" smtClean="0">
                <a:solidFill>
                  <a:schemeClr val="tx1"/>
                </a:solidFill>
              </a:rPr>
              <a:t>John </a:t>
            </a:r>
            <a:r>
              <a:rPr lang="en-US" sz="2800" u="sng" cap="none" dirty="0" smtClean="0">
                <a:solidFill>
                  <a:schemeClr val="tx1"/>
                </a:solidFill>
              </a:rPr>
              <a:t>went</a:t>
            </a:r>
            <a:r>
              <a:rPr lang="en-US" sz="2800" cap="none" dirty="0" smtClean="0">
                <a:solidFill>
                  <a:schemeClr val="tx1"/>
                </a:solidFill>
              </a:rPr>
              <a:t> to the store.</a:t>
            </a:r>
            <a:endParaRPr lang="en-US" sz="2800" cap="none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752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Words that express the action in a sentence. Tells what someone or something does(present), did(past), or will do(future).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317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686800" cy="3581400"/>
          </a:xfrm>
        </p:spPr>
        <p:txBody>
          <a:bodyPr>
            <a:normAutofit/>
          </a:bodyPr>
          <a:lstStyle/>
          <a:p>
            <a:pPr algn="l"/>
            <a:r>
              <a:rPr lang="en-US" sz="2000" u="sng" cap="none" dirty="0" smtClean="0"/>
              <a:t>Present tense</a:t>
            </a:r>
            <a:endParaRPr lang="en-US" sz="2000" cap="none" dirty="0" smtClean="0"/>
          </a:p>
          <a:p>
            <a:pPr algn="l"/>
            <a:r>
              <a:rPr lang="en-US" sz="2000" cap="none" dirty="0" smtClean="0"/>
              <a:t>Mark eats.</a:t>
            </a:r>
          </a:p>
          <a:p>
            <a:pPr algn="l"/>
            <a:r>
              <a:rPr lang="en-US" sz="2000" cap="none" dirty="0" smtClean="0"/>
              <a:t>Mark and John eat.</a:t>
            </a:r>
          </a:p>
          <a:p>
            <a:pPr algn="l"/>
            <a:endParaRPr lang="en-US" sz="2000" cap="none" dirty="0"/>
          </a:p>
          <a:p>
            <a:pPr algn="l"/>
            <a:endParaRPr lang="en-US" sz="2000" cap="none" dirty="0" smtClean="0"/>
          </a:p>
          <a:p>
            <a:pPr algn="l"/>
            <a:endParaRPr lang="en-US" sz="2000" cap="none" dirty="0"/>
          </a:p>
          <a:p>
            <a:pPr algn="l"/>
            <a:endParaRPr lang="en-US" sz="2000" cap="none" dirty="0" smtClean="0"/>
          </a:p>
          <a:p>
            <a:pPr algn="l"/>
            <a:endParaRPr lang="en-US" sz="2000" cap="none" dirty="0" smtClean="0"/>
          </a:p>
          <a:p>
            <a:pPr algn="l"/>
            <a:r>
              <a:rPr lang="en-US" sz="2000" cap="none" dirty="0" smtClean="0"/>
              <a:t>Only third person singular adds an “s”</a:t>
            </a:r>
          </a:p>
          <a:p>
            <a:pPr algn="l"/>
            <a:endParaRPr lang="en-US" sz="20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The subject and verb must agree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450909"/>
              </p:ext>
            </p:extLst>
          </p:nvPr>
        </p:nvGraphicFramePr>
        <p:xfrm>
          <a:off x="1447801" y="3962400"/>
          <a:ext cx="6172201" cy="150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1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person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</a:t>
                      </a:r>
                      <a:r>
                        <a:rPr lang="en-US" dirty="0" smtClean="0"/>
                        <a:t>sing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sing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Third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He/she/it sing</a:t>
                      </a:r>
                      <a:r>
                        <a:rPr lang="en-US" u="sng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sing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425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The Verb “to be”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621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534400" cy="3505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cap="none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The verb “to be” is irregular in present and past tense.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508346"/>
              </p:ext>
            </p:extLst>
          </p:nvPr>
        </p:nvGraphicFramePr>
        <p:xfrm>
          <a:off x="304800" y="2743201"/>
          <a:ext cx="8534400" cy="2895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4033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3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en-US" dirty="0"/>
                    </a:p>
                  </a:txBody>
                  <a:tcPr/>
                </a:tc>
              </a:tr>
              <a:tr h="69627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was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were</a:t>
                      </a:r>
                      <a:endParaRPr lang="en-US" dirty="0"/>
                    </a:p>
                  </a:txBody>
                  <a:tcPr/>
                </a:tc>
              </a:tr>
              <a:tr h="69627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were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were</a:t>
                      </a:r>
                      <a:endParaRPr lang="en-US" dirty="0"/>
                    </a:p>
                  </a:txBody>
                  <a:tcPr/>
                </a:tc>
              </a:tr>
              <a:tr h="696270">
                <a:tc>
                  <a:txBody>
                    <a:bodyPr/>
                    <a:lstStyle/>
                    <a:p>
                      <a:r>
                        <a:rPr lang="en-US" dirty="0" smtClean="0"/>
                        <a:t>Third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He/she/it</a:t>
                      </a:r>
                      <a:r>
                        <a:rPr lang="en-US" baseline="0" dirty="0" smtClean="0"/>
                        <a:t>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He/she/it was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were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486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Helping Verbs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75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657600"/>
          </a:xfrm>
        </p:spPr>
        <p:txBody>
          <a:bodyPr>
            <a:noAutofit/>
          </a:bodyPr>
          <a:lstStyle/>
          <a:p>
            <a:pPr algn="l"/>
            <a:r>
              <a:rPr lang="en-US" sz="1800" cap="none" dirty="0" smtClean="0"/>
              <a:t>Is 	am</a:t>
            </a:r>
            <a:r>
              <a:rPr lang="en-US" sz="1800" cap="none" dirty="0"/>
              <a:t> </a:t>
            </a:r>
            <a:r>
              <a:rPr lang="en-US" sz="1800" cap="none" dirty="0" smtClean="0"/>
              <a:t>	are</a:t>
            </a:r>
            <a:r>
              <a:rPr lang="en-US" sz="1800" cap="none" dirty="0"/>
              <a:t> </a:t>
            </a:r>
            <a:r>
              <a:rPr lang="en-US" sz="1800" cap="none" dirty="0" smtClean="0"/>
              <a:t>	was</a:t>
            </a:r>
            <a:r>
              <a:rPr lang="en-US" sz="1800" cap="none" dirty="0"/>
              <a:t> </a:t>
            </a:r>
            <a:r>
              <a:rPr lang="en-US" sz="1800" cap="none" dirty="0" smtClean="0"/>
              <a:t>	were</a:t>
            </a:r>
          </a:p>
          <a:p>
            <a:pPr algn="l"/>
            <a:endParaRPr lang="en-US" sz="1800" cap="none" dirty="0" smtClean="0"/>
          </a:p>
          <a:p>
            <a:pPr algn="l"/>
            <a:r>
              <a:rPr lang="en-US" sz="1800" cap="none" dirty="0" smtClean="0"/>
              <a:t>Has 	   have 		had</a:t>
            </a:r>
          </a:p>
          <a:p>
            <a:pPr algn="l"/>
            <a:endParaRPr lang="en-US" sz="1800" cap="none" dirty="0" smtClean="0"/>
          </a:p>
          <a:p>
            <a:pPr algn="l"/>
            <a:r>
              <a:rPr lang="en-US" sz="1800" cap="none" dirty="0" smtClean="0"/>
              <a:t>Does 	   do 	    did</a:t>
            </a:r>
          </a:p>
          <a:p>
            <a:pPr algn="l"/>
            <a:endParaRPr lang="en-US" sz="1800" cap="none" dirty="0" smtClean="0"/>
          </a:p>
          <a:p>
            <a:pPr algn="l"/>
            <a:r>
              <a:rPr lang="en-US" sz="1800" cap="none" dirty="0" smtClean="0"/>
              <a:t>Be 	being 	    been</a:t>
            </a:r>
          </a:p>
          <a:p>
            <a:pPr algn="l"/>
            <a:endParaRPr lang="en-US" sz="1800" cap="none" dirty="0" smtClean="0"/>
          </a:p>
          <a:p>
            <a:pPr algn="l"/>
            <a:r>
              <a:rPr lang="en-US" sz="1800" cap="none" dirty="0" smtClean="0"/>
              <a:t>Will</a:t>
            </a:r>
            <a:r>
              <a:rPr lang="en-US" sz="1800" cap="none" dirty="0"/>
              <a:t>	</a:t>
            </a:r>
            <a:r>
              <a:rPr lang="en-US" sz="1800" cap="none" dirty="0" smtClean="0"/>
              <a:t>  would 	can 	could      shall </a:t>
            </a:r>
            <a:r>
              <a:rPr lang="en-US" sz="1800" cap="none" dirty="0"/>
              <a:t> </a:t>
            </a:r>
            <a:r>
              <a:rPr lang="en-US" sz="1800" cap="none" dirty="0" smtClean="0"/>
              <a:t>    should</a:t>
            </a:r>
          </a:p>
          <a:p>
            <a:pPr algn="l"/>
            <a:endParaRPr lang="en-US" sz="1800" cap="none" dirty="0"/>
          </a:p>
          <a:p>
            <a:pPr algn="l"/>
            <a:r>
              <a:rPr lang="en-US" sz="1800" cap="none" dirty="0" smtClean="0"/>
              <a:t>Must 	    might 	may</a:t>
            </a:r>
          </a:p>
          <a:p>
            <a:pPr algn="l"/>
            <a:r>
              <a:rPr lang="en-US" sz="1800" cap="none" dirty="0" smtClean="0"/>
              <a:t>	</a:t>
            </a:r>
            <a:endParaRPr lang="en-US" sz="18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A verb that combines with an action verb to make a </a:t>
            </a:r>
            <a:r>
              <a:rPr lang="en-US" sz="3200" u="sng" dirty="0" smtClean="0">
                <a:solidFill>
                  <a:schemeClr val="tx1"/>
                </a:solidFill>
              </a:rPr>
              <a:t>verb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u="sng" dirty="0" smtClean="0">
                <a:solidFill>
                  <a:schemeClr val="tx1"/>
                </a:solidFill>
              </a:rPr>
              <a:t>phrase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603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Use Questions to Help Find the Subject and Verb in a Sentence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923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Find the subject by asking: “what or who is the sentence about?” (look early in the sentence.)</a:t>
            </a:r>
          </a:p>
          <a:p>
            <a:pPr marL="0" indent="0">
              <a:buNone/>
            </a:pPr>
            <a:r>
              <a:rPr lang="en-US" sz="2400" dirty="0" smtClean="0"/>
              <a:t>2. Find the verb by asking: “what is the subject doing?” “is there an action?” if yes, look for helping verbs. If no look for linking verb – “is the subject </a:t>
            </a:r>
            <a:r>
              <a:rPr lang="en-US" sz="2400" u="sng" dirty="0" smtClean="0"/>
              <a:t>being</a:t>
            </a:r>
            <a:r>
              <a:rPr lang="en-US" sz="2400" dirty="0" smtClean="0"/>
              <a:t>?”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1. Who is this sentence about?</a:t>
            </a:r>
          </a:p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u="sng" dirty="0" smtClean="0"/>
              <a:t>carpenter</a:t>
            </a:r>
            <a:r>
              <a:rPr lang="en-US" sz="2400" dirty="0" smtClean="0"/>
              <a:t> had been building homes for seven years.</a:t>
            </a:r>
          </a:p>
          <a:p>
            <a:pPr marL="0" indent="0">
              <a:buNone/>
            </a:pPr>
            <a:r>
              <a:rPr lang="en-US" sz="2400" dirty="0" smtClean="0"/>
              <a:t>2. What did the carpenter do?</a:t>
            </a:r>
          </a:p>
          <a:p>
            <a:pPr marL="0" indent="0">
              <a:buNone/>
            </a:pPr>
            <a:r>
              <a:rPr lang="en-US" sz="2400" dirty="0" smtClean="0"/>
              <a:t>The carpenter </a:t>
            </a:r>
            <a:r>
              <a:rPr lang="en-US" sz="2400" u="sng" dirty="0" smtClean="0"/>
              <a:t>had been building</a:t>
            </a:r>
            <a:r>
              <a:rPr lang="en-US" sz="2400" dirty="0" smtClean="0"/>
              <a:t> homes for seven years.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" y="3733800"/>
            <a:ext cx="8839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856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Participle </a:t>
            </a:r>
            <a:r>
              <a:rPr lang="en-US" sz="4000" cap="none" dirty="0" smtClean="0">
                <a:solidFill>
                  <a:schemeClr val="tx1"/>
                </a:solidFill>
              </a:rPr>
              <a:t>Form of Verbs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540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534400" cy="3505200"/>
          </a:xfrm>
        </p:spPr>
        <p:txBody>
          <a:bodyPr>
            <a:normAutofit/>
          </a:bodyPr>
          <a:lstStyle/>
          <a:p>
            <a:pPr algn="l"/>
            <a:r>
              <a:rPr lang="en-US" sz="2000" cap="none" dirty="0">
                <a:solidFill>
                  <a:schemeClr val="tx1"/>
                </a:solidFill>
              </a:rPr>
              <a:t>h</a:t>
            </a:r>
            <a:r>
              <a:rPr lang="en-US" sz="2000" cap="none" dirty="0" smtClean="0">
                <a:solidFill>
                  <a:schemeClr val="tx1"/>
                </a:solidFill>
              </a:rPr>
              <a:t>as</a:t>
            </a:r>
          </a:p>
          <a:p>
            <a:pPr algn="l"/>
            <a:r>
              <a:rPr lang="en-US" sz="2000" cap="none" dirty="0" smtClean="0">
                <a:solidFill>
                  <a:schemeClr val="tx1"/>
                </a:solidFill>
              </a:rPr>
              <a:t>had + past participle form of the verb</a:t>
            </a:r>
          </a:p>
          <a:p>
            <a:pPr algn="l"/>
            <a:r>
              <a:rPr lang="en-US" sz="2000" cap="none" dirty="0">
                <a:solidFill>
                  <a:schemeClr val="tx1"/>
                </a:solidFill>
              </a:rPr>
              <a:t>h</a:t>
            </a:r>
            <a:r>
              <a:rPr lang="en-US" sz="2000" cap="none" dirty="0" smtClean="0">
                <a:solidFill>
                  <a:schemeClr val="tx1"/>
                </a:solidFill>
              </a:rPr>
              <a:t>ave</a:t>
            </a:r>
          </a:p>
          <a:p>
            <a:pPr algn="l"/>
            <a:endParaRPr lang="en-US" sz="2000" cap="none" dirty="0">
              <a:solidFill>
                <a:schemeClr val="tx1"/>
              </a:solidFill>
            </a:endParaRPr>
          </a:p>
          <a:p>
            <a:pPr algn="l"/>
            <a:r>
              <a:rPr lang="en-US" sz="2000" cap="none" dirty="0" smtClean="0">
                <a:solidFill>
                  <a:schemeClr val="tx1"/>
                </a:solidFill>
              </a:rPr>
              <a:t>For regular verbs 	has, have or had + verb(</a:t>
            </a:r>
            <a:r>
              <a:rPr lang="en-US" sz="2000" cap="none" dirty="0" err="1" smtClean="0">
                <a:solidFill>
                  <a:schemeClr val="tx1"/>
                </a:solidFill>
              </a:rPr>
              <a:t>ed</a:t>
            </a:r>
            <a:r>
              <a:rPr lang="en-US" sz="2000" cap="none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sz="2000" cap="none" dirty="0">
              <a:solidFill>
                <a:schemeClr val="tx1"/>
              </a:solidFill>
            </a:endParaRPr>
          </a:p>
          <a:p>
            <a:pPr algn="l"/>
            <a:r>
              <a:rPr lang="en-US" sz="2000" cap="none" dirty="0" smtClean="0">
                <a:solidFill>
                  <a:schemeClr val="tx1"/>
                </a:solidFill>
              </a:rPr>
              <a:t>For irregular verbs 	was, have or had + past 					irregular verb (use handout 				“an alphabetical list of 					irregular verbs.)</a:t>
            </a:r>
            <a:endParaRPr lang="en-US" sz="2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389914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the participle form of verbs can be like this: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81400" y="51816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90900" y="44196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621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Verbs With Singular Pronouns as Subjects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46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/>
              <a:t>Verb Tense</a:t>
            </a:r>
          </a:p>
          <a:p>
            <a:r>
              <a:rPr lang="en-US" sz="4000" cap="none" dirty="0" smtClean="0"/>
              <a:t>(regular verbs)</a:t>
            </a:r>
            <a:endParaRPr lang="en-US" sz="40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539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534400" cy="3581400"/>
          </a:xfrm>
        </p:spPr>
        <p:txBody>
          <a:bodyPr/>
          <a:lstStyle/>
          <a:p>
            <a:pPr algn="l"/>
            <a:r>
              <a:rPr lang="en-US" cap="none" dirty="0">
                <a:solidFill>
                  <a:schemeClr val="tx1"/>
                </a:solidFill>
              </a:rPr>
              <a:t>e</a:t>
            </a:r>
            <a:r>
              <a:rPr lang="en-US" cap="none" dirty="0" smtClean="0">
                <a:solidFill>
                  <a:schemeClr val="tx1"/>
                </a:solidFill>
              </a:rPr>
              <a:t>ach		one		nobody</a:t>
            </a:r>
          </a:p>
          <a:p>
            <a:pPr algn="l"/>
            <a:r>
              <a:rPr lang="en-US" cap="none" dirty="0">
                <a:solidFill>
                  <a:schemeClr val="tx1"/>
                </a:solidFill>
              </a:rPr>
              <a:t>e</a:t>
            </a:r>
            <a:r>
              <a:rPr lang="en-US" cap="none" dirty="0" smtClean="0">
                <a:solidFill>
                  <a:schemeClr val="tx1"/>
                </a:solidFill>
              </a:rPr>
              <a:t>ither		everyone	anyone</a:t>
            </a:r>
          </a:p>
          <a:p>
            <a:pPr algn="l"/>
            <a:r>
              <a:rPr lang="en-US" cap="none" dirty="0">
                <a:solidFill>
                  <a:schemeClr val="tx1"/>
                </a:solidFill>
              </a:rPr>
              <a:t>n</a:t>
            </a:r>
            <a:r>
              <a:rPr lang="en-US" cap="none" dirty="0" smtClean="0">
                <a:solidFill>
                  <a:schemeClr val="tx1"/>
                </a:solidFill>
              </a:rPr>
              <a:t>either	no one		someone</a:t>
            </a:r>
          </a:p>
          <a:p>
            <a:pPr algn="l"/>
            <a:r>
              <a:rPr lang="en-US" cap="none" dirty="0">
                <a:solidFill>
                  <a:schemeClr val="tx1"/>
                </a:solidFill>
              </a:rPr>
              <a:t>	</a:t>
            </a:r>
            <a:r>
              <a:rPr lang="en-US" cap="none" dirty="0" smtClean="0">
                <a:solidFill>
                  <a:schemeClr val="tx1"/>
                </a:solidFill>
              </a:rPr>
              <a:t>			somebody</a:t>
            </a:r>
          </a:p>
          <a:p>
            <a:pPr algn="l"/>
            <a:endParaRPr lang="en-US" cap="none" dirty="0">
              <a:solidFill>
                <a:schemeClr val="tx1"/>
              </a:solidFill>
            </a:endParaRPr>
          </a:p>
          <a:p>
            <a:pPr algn="l"/>
            <a:endParaRPr lang="en-US" cap="none" dirty="0" smtClean="0">
              <a:solidFill>
                <a:schemeClr val="tx1"/>
              </a:solidFill>
            </a:endParaRPr>
          </a:p>
          <a:p>
            <a:pPr algn="l"/>
            <a:r>
              <a:rPr lang="en-US" cap="none" dirty="0" smtClean="0">
                <a:solidFill>
                  <a:schemeClr val="tx1"/>
                </a:solidFill>
              </a:rPr>
              <a:t>Singular subjects take verbs that </a:t>
            </a:r>
            <a:r>
              <a:rPr lang="en-US" u="sng" cap="none" dirty="0" smtClean="0">
                <a:solidFill>
                  <a:schemeClr val="tx1"/>
                </a:solidFill>
              </a:rPr>
              <a:t>usually</a:t>
            </a:r>
            <a:r>
              <a:rPr lang="en-US" cap="none" dirty="0" smtClean="0">
                <a:solidFill>
                  <a:schemeClr val="tx1"/>
                </a:solidFill>
              </a:rPr>
              <a:t> have an “s” on the end.</a:t>
            </a:r>
          </a:p>
          <a:p>
            <a:pPr algn="l"/>
            <a:r>
              <a:rPr lang="en-US" sz="1050" cap="none" dirty="0" smtClean="0">
                <a:solidFill>
                  <a:schemeClr val="tx1"/>
                </a:solidFill>
              </a:rPr>
              <a:t>    s          v                            s          v                                 s          v</a:t>
            </a:r>
            <a:endParaRPr lang="en-US" sz="1050" cap="none" dirty="0">
              <a:solidFill>
                <a:schemeClr val="tx1"/>
              </a:solidFill>
            </a:endParaRPr>
          </a:p>
          <a:p>
            <a:pPr algn="l"/>
            <a:r>
              <a:rPr lang="en-US" cap="none" dirty="0" smtClean="0">
                <a:solidFill>
                  <a:schemeClr val="tx1"/>
                </a:solidFill>
              </a:rPr>
              <a:t>Each jumps		one knows		nobody has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The following pronouns are </a:t>
            </a:r>
            <a:r>
              <a:rPr lang="en-US" sz="3200" u="sng" dirty="0" smtClean="0">
                <a:solidFill>
                  <a:schemeClr val="tx1"/>
                </a:solidFill>
              </a:rPr>
              <a:t>singular</a:t>
            </a:r>
            <a:r>
              <a:rPr lang="en-US" sz="3200" dirty="0" smtClean="0">
                <a:solidFill>
                  <a:schemeClr val="tx1"/>
                </a:solidFill>
              </a:rPr>
              <a:t> when they are used as subjects: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756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Forms of: Be/Have/Do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867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0980817"/>
              </p:ext>
            </p:extLst>
          </p:nvPr>
        </p:nvGraphicFramePr>
        <p:xfrm>
          <a:off x="301625" y="1527175"/>
          <a:ext cx="8504238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55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Some Words Can Divide the Parts of a Verb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947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057400"/>
          </a:xfrm>
        </p:spPr>
        <p:txBody>
          <a:bodyPr>
            <a:noAutofit/>
          </a:bodyPr>
          <a:lstStyle/>
          <a:p>
            <a:pPr algn="l"/>
            <a:r>
              <a:rPr lang="en-US" sz="2800" u="sng" cap="none" dirty="0" smtClean="0">
                <a:solidFill>
                  <a:schemeClr val="tx1"/>
                </a:solidFill>
              </a:rPr>
              <a:t>Can</a:t>
            </a:r>
            <a:r>
              <a:rPr lang="en-US" sz="2800" cap="none" dirty="0" smtClean="0">
                <a:solidFill>
                  <a:schemeClr val="tx1"/>
                </a:solidFill>
              </a:rPr>
              <a:t> not </a:t>
            </a:r>
            <a:r>
              <a:rPr lang="en-US" sz="2800" u="sng" cap="none" dirty="0" smtClean="0">
                <a:solidFill>
                  <a:schemeClr val="tx1"/>
                </a:solidFill>
              </a:rPr>
              <a:t>have</a:t>
            </a:r>
            <a:r>
              <a:rPr lang="en-US" sz="2800" cap="none" dirty="0" smtClean="0">
                <a:solidFill>
                  <a:schemeClr val="tx1"/>
                </a:solidFill>
              </a:rPr>
              <a:t> </a:t>
            </a:r>
            <a:r>
              <a:rPr lang="en-US" sz="2800" u="sng" cap="none" dirty="0" smtClean="0">
                <a:solidFill>
                  <a:schemeClr val="tx1"/>
                </a:solidFill>
              </a:rPr>
              <a:t>walked</a:t>
            </a:r>
          </a:p>
          <a:p>
            <a:pPr algn="l"/>
            <a:r>
              <a:rPr lang="en-US" sz="2800" u="sng" cap="none" dirty="0" smtClean="0">
                <a:solidFill>
                  <a:schemeClr val="tx1"/>
                </a:solidFill>
              </a:rPr>
              <a:t>Must</a:t>
            </a:r>
            <a:r>
              <a:rPr lang="en-US" sz="2800" cap="none" dirty="0" smtClean="0">
                <a:solidFill>
                  <a:schemeClr val="tx1"/>
                </a:solidFill>
              </a:rPr>
              <a:t> quickly </a:t>
            </a:r>
            <a:r>
              <a:rPr lang="en-US" sz="2800" u="sng" cap="none" dirty="0" smtClean="0">
                <a:solidFill>
                  <a:schemeClr val="tx1"/>
                </a:solidFill>
              </a:rPr>
              <a:t>run</a:t>
            </a:r>
          </a:p>
          <a:p>
            <a:pPr algn="l"/>
            <a:r>
              <a:rPr lang="en-US" sz="2800" u="sng" cap="none" dirty="0" smtClean="0">
                <a:solidFill>
                  <a:schemeClr val="tx1"/>
                </a:solidFill>
              </a:rPr>
              <a:t>Has</a:t>
            </a:r>
            <a:r>
              <a:rPr lang="en-US" sz="2800" cap="none" dirty="0" smtClean="0">
                <a:solidFill>
                  <a:schemeClr val="tx1"/>
                </a:solidFill>
              </a:rPr>
              <a:t> already </a:t>
            </a:r>
            <a:r>
              <a:rPr lang="en-US" sz="2800" u="sng" cap="none" dirty="0" smtClean="0">
                <a:solidFill>
                  <a:schemeClr val="tx1"/>
                </a:solidFill>
              </a:rPr>
              <a:t>gone</a:t>
            </a:r>
          </a:p>
          <a:p>
            <a:pPr algn="l"/>
            <a:r>
              <a:rPr lang="en-US" sz="2800" u="sng" cap="none" dirty="0" smtClean="0">
                <a:solidFill>
                  <a:schemeClr val="tx1"/>
                </a:solidFill>
              </a:rPr>
              <a:t>Will</a:t>
            </a:r>
            <a:r>
              <a:rPr lang="en-US" sz="2800" cap="none" dirty="0" smtClean="0">
                <a:solidFill>
                  <a:schemeClr val="tx1"/>
                </a:solidFill>
              </a:rPr>
              <a:t> not </a:t>
            </a:r>
            <a:r>
              <a:rPr lang="en-US" sz="2800" u="sng" cap="none" dirty="0" smtClean="0">
                <a:solidFill>
                  <a:schemeClr val="tx1"/>
                </a:solidFill>
              </a:rPr>
              <a:t>go</a:t>
            </a:r>
            <a:endParaRPr lang="en-US" sz="2800" u="sng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Some words can fall between keeping verbs and the action verb in sentences but these are not part of the verb.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0750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Verb Conjugation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3153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534400" cy="3505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l"/>
            <a:r>
              <a:rPr lang="en-US" cap="none" dirty="0" smtClean="0">
                <a:solidFill>
                  <a:schemeClr val="tx1"/>
                </a:solidFill>
              </a:rPr>
              <a:t>Example: 	jump/jumps	have jumped/has jumped</a:t>
            </a:r>
          </a:p>
          <a:p>
            <a:pPr algn="l"/>
            <a:r>
              <a:rPr lang="en-US" cap="none" dirty="0">
                <a:solidFill>
                  <a:schemeClr val="tx1"/>
                </a:solidFill>
              </a:rPr>
              <a:t>	</a:t>
            </a:r>
            <a:r>
              <a:rPr lang="en-US" cap="none" dirty="0" smtClean="0">
                <a:solidFill>
                  <a:schemeClr val="tx1"/>
                </a:solidFill>
              </a:rPr>
              <a:t>	jumped	had jumped</a:t>
            </a:r>
          </a:p>
          <a:p>
            <a:pPr algn="l"/>
            <a:r>
              <a:rPr lang="en-US" cap="none" dirty="0">
                <a:solidFill>
                  <a:schemeClr val="tx1"/>
                </a:solidFill>
              </a:rPr>
              <a:t>	</a:t>
            </a:r>
            <a:r>
              <a:rPr lang="en-US" cap="none" dirty="0" smtClean="0">
                <a:solidFill>
                  <a:schemeClr val="tx1"/>
                </a:solidFill>
              </a:rPr>
              <a:t>	will jump	will have jumped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To conjugate a verb, write all 6 tenses.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965122"/>
              </p:ext>
            </p:extLst>
          </p:nvPr>
        </p:nvGraphicFramePr>
        <p:xfrm>
          <a:off x="304800" y="2743200"/>
          <a:ext cx="85344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7982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Happening now or ongoing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Present perfect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Have +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verb (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Has + verb (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931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Before now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Past perfect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Had + verb (</a:t>
                      </a:r>
                      <a:r>
                        <a:rPr lang="en-US" b="1" dirty="0" err="1" smtClean="0"/>
                        <a:t>ed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Future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Often now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Future perfect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Will have + verb (</a:t>
                      </a:r>
                      <a:r>
                        <a:rPr lang="en-US" b="1" dirty="0" err="1" smtClean="0"/>
                        <a:t>ed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753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Words to use With Participle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674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987724"/>
              </p:ext>
            </p:extLst>
          </p:nvPr>
        </p:nvGraphicFramePr>
        <p:xfrm>
          <a:off x="457200" y="1600200"/>
          <a:ext cx="8305800" cy="39623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76450"/>
                <a:gridCol w="692150"/>
                <a:gridCol w="2768600"/>
                <a:gridCol w="692150"/>
                <a:gridCol w="2076450"/>
              </a:tblGrid>
              <a:tr h="566057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57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I have climbed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I have jumped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He ahs smoked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 vMerge="1">
                  <a:txBody>
                    <a:bodyPr/>
                    <a:lstStyle/>
                    <a:p>
                      <a:endParaRPr lang="en-US" i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He has forgotten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Irregular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 rowSpan="2">
                  <a:txBody>
                    <a:bodyPr/>
                    <a:lstStyle/>
                    <a:p>
                      <a:r>
                        <a:rPr lang="en-US" i="0" dirty="0" smtClean="0"/>
                        <a:t>Past </a:t>
                      </a:r>
                      <a:endParaRPr lang="en-US" i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We had walked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 vMerge="1">
                  <a:txBody>
                    <a:bodyPr/>
                    <a:lstStyle/>
                    <a:p>
                      <a:endParaRPr lang="en-US" i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We had written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Irregular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321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Regular Action </a:t>
            </a:r>
            <a:r>
              <a:rPr lang="en-US" sz="4000" cap="none" dirty="0" smtClean="0">
                <a:solidFill>
                  <a:schemeClr val="tx1"/>
                </a:solidFill>
              </a:rPr>
              <a:t>Verb </a:t>
            </a:r>
            <a:r>
              <a:rPr lang="en-US" sz="4000" cap="none" dirty="0" smtClean="0">
                <a:solidFill>
                  <a:schemeClr val="tx1"/>
                </a:solidFill>
              </a:rPr>
              <a:t>Conjugation 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23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971800"/>
          </a:xfrm>
        </p:spPr>
        <p:txBody>
          <a:bodyPr>
            <a:noAutofit/>
          </a:bodyPr>
          <a:lstStyle/>
          <a:p>
            <a:pPr algn="l"/>
            <a:r>
              <a:rPr lang="en-US" sz="3200" cap="none" dirty="0" smtClean="0"/>
              <a:t>3 basic verb tenses:</a:t>
            </a:r>
          </a:p>
          <a:p>
            <a:pPr algn="l"/>
            <a:endParaRPr lang="en-US" sz="3200" cap="none" dirty="0"/>
          </a:p>
          <a:p>
            <a:pPr algn="l"/>
            <a:r>
              <a:rPr lang="en-US" sz="3200" cap="none" dirty="0" smtClean="0"/>
              <a:t>Present – now</a:t>
            </a:r>
          </a:p>
          <a:p>
            <a:pPr algn="l"/>
            <a:r>
              <a:rPr lang="en-US" sz="3200" cap="none" dirty="0" smtClean="0"/>
              <a:t>Past – before now</a:t>
            </a:r>
          </a:p>
          <a:p>
            <a:pPr algn="l"/>
            <a:r>
              <a:rPr lang="en-US" sz="3200" cap="none" dirty="0" smtClean="0"/>
              <a:t>Future – after now</a:t>
            </a:r>
            <a:endParaRPr lang="en-US" sz="3200" cap="non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The time the action happened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9370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Action verb: walk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Action verb: jump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437499"/>
              </p:ext>
            </p:extLst>
          </p:nvPr>
        </p:nvGraphicFramePr>
        <p:xfrm>
          <a:off x="381000" y="1752600"/>
          <a:ext cx="6096000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29210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dirty="0" smtClean="0"/>
                        <a:t>Walk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dirty="0" smtClean="0"/>
                        <a:t>Walks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Will, can, shall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dirty="0" smtClean="0"/>
                        <a:t>Is, am, 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+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dirty="0" smtClean="0"/>
                        <a:t>walking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197498"/>
              </p:ext>
            </p:extLst>
          </p:nvPr>
        </p:nvGraphicFramePr>
        <p:xfrm>
          <a:off x="381000" y="4495800"/>
          <a:ext cx="609600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Will, can, shall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Is, am, are jumping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+</a:t>
                      </a:r>
                    </a:p>
                    <a:p>
                      <a:r>
                        <a:rPr lang="en-US" dirty="0" smtClean="0"/>
                        <a:t>jumping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1753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Irregular Action Verb Conjugation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6106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389914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pPr marL="0" indent="0" algn="l">
              <a:buNone/>
            </a:pPr>
            <a:r>
              <a:rPr lang="en-US" cap="none" dirty="0" smtClean="0">
                <a:solidFill>
                  <a:schemeClr val="tx1"/>
                </a:solidFill>
              </a:rPr>
              <a:t>Action verb: make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cap="none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/>
              <a:t>Action verb: eat</a:t>
            </a:r>
            <a:endParaRPr lang="en-US" cap="none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835600"/>
              </p:ext>
            </p:extLst>
          </p:nvPr>
        </p:nvGraphicFramePr>
        <p:xfrm>
          <a:off x="1295400" y="1752600"/>
          <a:ext cx="60960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Future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Pres. part.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Past part.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Made</a:t>
                      </a:r>
                    </a:p>
                    <a:p>
                      <a:pPr algn="ctr"/>
                      <a:r>
                        <a:rPr lang="en-US" dirty="0" smtClean="0"/>
                        <a:t>(spelling changes)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Will,</a:t>
                      </a:r>
                      <a:r>
                        <a:rPr lang="en-US" baseline="0" dirty="0" smtClean="0"/>
                        <a:t> can, shall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Make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Has, have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Made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Had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Made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5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Am, are</a:t>
                      </a:r>
                      <a:r>
                        <a:rPr lang="en-US" baseline="0" dirty="0" smtClean="0"/>
                        <a:t> making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88269"/>
              </p:ext>
            </p:extLst>
          </p:nvPr>
        </p:nvGraphicFramePr>
        <p:xfrm>
          <a:off x="1447800" y="4267200"/>
          <a:ext cx="6096000" cy="20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Future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Pres. part.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Past part.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Eat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Ate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Will, can, shall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smtClean="0"/>
                        <a:t>Eat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Has, have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smtClean="0"/>
                        <a:t>Eaten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Had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smtClean="0"/>
                        <a:t>Eaten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Am, are + eating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322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Infinitive or Prepositional Phrase? (not verbs!)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43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5738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514600"/>
          </a:xfrm>
        </p:spPr>
        <p:txBody>
          <a:bodyPr>
            <a:noAutofit/>
          </a:bodyPr>
          <a:lstStyle/>
          <a:p>
            <a:pPr algn="l"/>
            <a:r>
              <a:rPr lang="en-US" sz="2400" cap="none" dirty="0" smtClean="0">
                <a:solidFill>
                  <a:schemeClr val="tx1"/>
                </a:solidFill>
              </a:rPr>
              <a:t>Infinitive = to + verb (to jump/ to sit)</a:t>
            </a:r>
          </a:p>
          <a:p>
            <a:pPr algn="l"/>
            <a:endParaRPr lang="en-US" sz="2400" cap="none" dirty="0">
              <a:solidFill>
                <a:schemeClr val="tx1"/>
              </a:solidFill>
            </a:endParaRPr>
          </a:p>
          <a:p>
            <a:pPr algn="l"/>
            <a:r>
              <a:rPr lang="en-US" sz="2400" cap="none" dirty="0" smtClean="0">
                <a:solidFill>
                  <a:schemeClr val="tx1"/>
                </a:solidFill>
              </a:rPr>
              <a:t>Prep. Phrase = to _____ noun   (to the store/ 				             to him)</a:t>
            </a:r>
            <a:endParaRPr lang="en-US" sz="24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44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Do not confuse infinitives with prepositional phrases.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89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</a:rPr>
              <a:t>Two Kinds of Present Tense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85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There are two kinds of present tense: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right now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s</a:t>
            </a:r>
          </a:p>
          <a:p>
            <a:pPr marL="0" indent="0">
              <a:buNone/>
            </a:pPr>
            <a:r>
              <a:rPr lang="en-US" dirty="0" smtClean="0"/>
              <a:t>am	action + verb (</a:t>
            </a:r>
            <a:r>
              <a:rPr lang="en-US" dirty="0" err="1" smtClean="0"/>
              <a:t>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re </a:t>
            </a:r>
          </a:p>
          <a:p>
            <a:pPr marL="0" indent="0">
              <a:buNone/>
            </a:pPr>
            <a:r>
              <a:rPr lang="en-US" u="sng" dirty="0" smtClean="0"/>
              <a:t>I</a:t>
            </a:r>
            <a:r>
              <a:rPr lang="en-US" dirty="0" smtClean="0"/>
              <a:t> </a:t>
            </a:r>
            <a:r>
              <a:rPr lang="en-US" u="sng" dirty="0" smtClean="0"/>
              <a:t>am writing</a:t>
            </a:r>
            <a:r>
              <a:rPr lang="en-US" dirty="0" smtClean="0"/>
              <a:t> my story.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He</a:t>
            </a:r>
            <a:r>
              <a:rPr lang="en-US" dirty="0" smtClean="0"/>
              <a:t> </a:t>
            </a:r>
            <a:r>
              <a:rPr lang="en-US" u="sng" dirty="0" smtClean="0"/>
              <a:t>is writing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They</a:t>
            </a:r>
            <a:r>
              <a:rPr lang="en-US" dirty="0" smtClean="0"/>
              <a:t> </a:t>
            </a:r>
            <a:r>
              <a:rPr lang="en-US" u="sng" dirty="0" smtClean="0"/>
              <a:t>are writing</a:t>
            </a:r>
            <a:r>
              <a:rPr lang="en-US" dirty="0" smtClean="0"/>
              <a:t> their stories.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Happens always or ongoing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ction verbs 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I</a:t>
            </a:r>
            <a:r>
              <a:rPr lang="en-US" dirty="0" smtClean="0"/>
              <a:t> </a:t>
            </a:r>
            <a:r>
              <a:rPr lang="en-US" u="sng" dirty="0" smtClean="0"/>
              <a:t>watch</a:t>
            </a:r>
            <a:r>
              <a:rPr lang="en-US" dirty="0" smtClean="0"/>
              <a:t> the news everyday.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She</a:t>
            </a:r>
            <a:r>
              <a:rPr lang="en-US" dirty="0" smtClean="0"/>
              <a:t> </a:t>
            </a:r>
            <a:r>
              <a:rPr lang="en-US" u="sng" dirty="0" smtClean="0"/>
              <a:t>watches</a:t>
            </a:r>
            <a:r>
              <a:rPr lang="en-US" dirty="0" smtClean="0"/>
              <a:t> the news everyday.</a:t>
            </a:r>
            <a:endParaRPr lang="en-US" u="sng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838200" y="1981200"/>
            <a:ext cx="304800" cy="1143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/>
              <a:t>Past Tense Regular Verbs</a:t>
            </a:r>
            <a:endParaRPr lang="en-US" sz="40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62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229600" cy="3352800"/>
          </a:xfrm>
        </p:spPr>
        <p:txBody>
          <a:bodyPr>
            <a:normAutofit/>
          </a:bodyPr>
          <a:lstStyle/>
          <a:p>
            <a:pPr algn="l"/>
            <a:r>
              <a:rPr lang="en-US" sz="2000" cap="none" dirty="0" smtClean="0"/>
              <a:t>Present 	past</a:t>
            </a:r>
          </a:p>
          <a:p>
            <a:pPr algn="l"/>
            <a:endParaRPr lang="en-US" sz="2000" cap="none" dirty="0"/>
          </a:p>
          <a:p>
            <a:pPr algn="l"/>
            <a:r>
              <a:rPr lang="en-US" sz="2000" cap="none" dirty="0" smtClean="0"/>
              <a:t>Verb 		verb + (</a:t>
            </a:r>
            <a:r>
              <a:rPr lang="en-US" sz="2000" cap="none" dirty="0" err="1" smtClean="0"/>
              <a:t>ed</a:t>
            </a:r>
            <a:r>
              <a:rPr lang="en-US" sz="2000" cap="none" dirty="0" smtClean="0"/>
              <a:t>)</a:t>
            </a:r>
          </a:p>
          <a:p>
            <a:pPr algn="l"/>
            <a:endParaRPr lang="en-US" sz="2000" cap="none" dirty="0"/>
          </a:p>
          <a:p>
            <a:pPr algn="l"/>
            <a:r>
              <a:rPr lang="en-US" sz="2000" cap="none" dirty="0" smtClean="0"/>
              <a:t>Jump 	jump</a:t>
            </a:r>
            <a:r>
              <a:rPr lang="en-US" sz="2000" u="sng" cap="none" dirty="0" smtClean="0"/>
              <a:t>ed</a:t>
            </a:r>
            <a:endParaRPr lang="en-US" sz="2000" cap="none" dirty="0" smtClean="0"/>
          </a:p>
          <a:p>
            <a:pPr algn="l"/>
            <a:endParaRPr lang="en-US" sz="2000" cap="none" dirty="0"/>
          </a:p>
          <a:p>
            <a:pPr algn="l"/>
            <a:r>
              <a:rPr lang="en-US" sz="2000" cap="none" dirty="0" smtClean="0"/>
              <a:t>Talk 		talk</a:t>
            </a:r>
            <a:r>
              <a:rPr lang="en-US" sz="2000" u="sng" cap="none" dirty="0" smtClean="0"/>
              <a:t>ed</a:t>
            </a:r>
            <a:endParaRPr lang="en-US" sz="2000" cap="none" dirty="0" smtClean="0"/>
          </a:p>
          <a:p>
            <a:pPr algn="l"/>
            <a:endParaRPr lang="en-US" sz="2000" cap="none" dirty="0"/>
          </a:p>
          <a:p>
            <a:pPr algn="l"/>
            <a:r>
              <a:rPr lang="en-US" sz="2000" cap="none" dirty="0" smtClean="0"/>
              <a:t>Laugh 	laugh</a:t>
            </a:r>
            <a:r>
              <a:rPr lang="en-US" sz="2000" u="sng" cap="none" dirty="0" smtClean="0"/>
              <a:t>ed</a:t>
            </a:r>
            <a:endParaRPr lang="en-US" sz="20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Regular verbs follow a consistent pattern when we change from present to past tense.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05000" y="29718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76400" y="37338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09057" y="44196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60071" y="51816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14500" y="58674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967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/>
              <a:t>Past Tense Irregular Verbs</a:t>
            </a:r>
            <a:endParaRPr lang="en-US" sz="40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934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253</TotalTime>
  <Words>965</Words>
  <Application>Microsoft Office PowerPoint</Application>
  <PresentationFormat>On-screen Show (4:3)</PresentationFormat>
  <Paragraphs>377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Civic</vt:lpstr>
      <vt:lpstr>PowerPoint Presentation</vt:lpstr>
      <vt:lpstr>Words that express the action in a sentence. Tells what someone or something does(present), did(past), or will do(future).</vt:lpstr>
      <vt:lpstr>PowerPoint Presentation</vt:lpstr>
      <vt:lpstr>The time the action happened</vt:lpstr>
      <vt:lpstr>PowerPoint Presentation</vt:lpstr>
      <vt:lpstr>There are two kinds of present tense:</vt:lpstr>
      <vt:lpstr>PowerPoint Presentation</vt:lpstr>
      <vt:lpstr>Regular verbs follow a consistent pattern when we change from present to past tense.</vt:lpstr>
      <vt:lpstr>PowerPoint Presentation</vt:lpstr>
      <vt:lpstr>Irregular verbs have either a spelling change OR they stay the same from present tense to past tense.</vt:lpstr>
      <vt:lpstr>PowerPoint Presentation</vt:lpstr>
      <vt:lpstr>Three simple forms of future tense:</vt:lpstr>
      <vt:lpstr>PowerPoint Presentation</vt:lpstr>
      <vt:lpstr>Sometimes the verb is made up of more than one word.</vt:lpstr>
      <vt:lpstr>PowerPoint Presentation</vt:lpstr>
      <vt:lpstr>A sentence must…</vt:lpstr>
      <vt:lpstr>PowerPoint Presentation</vt:lpstr>
      <vt:lpstr>Linking verbs are used to link the subject to a noun or adjective later in a sentence.</vt:lpstr>
      <vt:lpstr>PowerPoint Presentation</vt:lpstr>
      <vt:lpstr>The subject and verb must agree</vt:lpstr>
      <vt:lpstr>PowerPoint Presentation</vt:lpstr>
      <vt:lpstr>The verb “to be” is irregular in present and past tense.</vt:lpstr>
      <vt:lpstr>PowerPoint Presentation</vt:lpstr>
      <vt:lpstr>A verb that combines with an action verb to make a verb phrase.</vt:lpstr>
      <vt:lpstr>PowerPoint Presentation</vt:lpstr>
      <vt:lpstr>PowerPoint Presentation</vt:lpstr>
      <vt:lpstr>PowerPoint Presentation</vt:lpstr>
      <vt:lpstr>the participle form of verbs can be like this:</vt:lpstr>
      <vt:lpstr>PowerPoint Presentation</vt:lpstr>
      <vt:lpstr>The following pronouns are singular when they are used as subjects:</vt:lpstr>
      <vt:lpstr>PowerPoint Presentation</vt:lpstr>
      <vt:lpstr>PowerPoint Presentation</vt:lpstr>
      <vt:lpstr>PowerPoint Presentation</vt:lpstr>
      <vt:lpstr>Some words can fall between keeping verbs and the action verb in sentences but these are not part of the verb.</vt:lpstr>
      <vt:lpstr>PowerPoint Presentation</vt:lpstr>
      <vt:lpstr>To conjugate a verb, write all 6 tenses.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 not confuse infinitives with prepositional phrases.</vt:lpstr>
    </vt:vector>
  </TitlesOfParts>
  <Company>Monterey Peninsula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Gonzalez</dc:creator>
  <cp:lastModifiedBy>Computer Aided Instruction</cp:lastModifiedBy>
  <cp:revision>41</cp:revision>
  <dcterms:created xsi:type="dcterms:W3CDTF">2014-11-19T22:58:09Z</dcterms:created>
  <dcterms:modified xsi:type="dcterms:W3CDTF">2015-03-06T00:22:11Z</dcterms:modified>
</cp:coreProperties>
</file>