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A2F07-019F-45EE-8FC9-6D5A4CDFB3DA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00E719-1D0B-47C9-8F80-EB86C0F57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64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15922-FEF9-4BB9-B0CC-96CB4F3B8D80}" type="datetime1">
              <a:rPr lang="en-US" smtClean="0"/>
              <a:t>4/20/2015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B4F301-E10D-4269-891E-28944CA0304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3D9EA-13FA-4DD0-920A-E752E2894277}" type="datetime1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F301-E10D-4269-891E-28944CA0304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AB4F301-E10D-4269-891E-28944CA0304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A16A-8072-4A57-BFFC-E2C00F862150}" type="datetime1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9FD5-3E00-4B39-810E-A7C63011947C}" type="datetime1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AB4F301-E10D-4269-891E-28944CA0304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3F66-A4CC-4CE3-A2DA-DF1E37105763}" type="datetime1">
              <a:rPr lang="en-US" smtClean="0"/>
              <a:t>4/20/2015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B4F301-E10D-4269-891E-28944CA0304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E5FED58-95CD-4FBB-A582-73B77CD96203}" type="datetime1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F301-E10D-4269-891E-28944CA0304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839A2-F991-4695-B145-CF9E39D22A38}" type="datetime1">
              <a:rPr lang="en-US" smtClean="0"/>
              <a:t>4/20/2015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AB4F301-E10D-4269-891E-28944CA0304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7DAC0-E961-4E12-848A-9F0AA75B800E}" type="datetime1">
              <a:rPr lang="en-US" smtClean="0"/>
              <a:t>4/20/2015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AB4F301-E10D-4269-891E-28944CA03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8C28D-54B1-4A67-B634-5E48697068BC}" type="datetime1">
              <a:rPr lang="en-US" smtClean="0"/>
              <a:t>4/20/2015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B4F301-E10D-4269-891E-28944CA03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B4F301-E10D-4269-891E-28944CA0304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0B0F-3875-4BA4-8206-AF680F4EE803}" type="datetime1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AB4F301-E10D-4269-891E-28944CA0304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E0E7147-0643-4234-8E38-DDC47A7C040D}" type="datetime1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1005A22-26BC-4E76-A7AF-929D83A76E4B}" type="datetime1">
              <a:rPr lang="en-US" smtClean="0"/>
              <a:t>4/20/2015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B4F301-E10D-4269-891E-28944CA0304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cap="none" dirty="0" smtClean="0"/>
              <a:t>Prepositions</a:t>
            </a:r>
            <a:endParaRPr lang="en-US" sz="5400" cap="non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305800" y="5955268"/>
            <a:ext cx="685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574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2743200"/>
            <a:ext cx="8382000" cy="3429000"/>
          </a:xfrm>
        </p:spPr>
        <p:txBody>
          <a:bodyPr>
            <a:normAutofit/>
          </a:bodyPr>
          <a:lstStyle/>
          <a:p>
            <a:pPr algn="l"/>
            <a:r>
              <a:rPr lang="en-US" sz="1800" u="sng" cap="none" dirty="0" smtClean="0"/>
              <a:t>Adjective phrases</a:t>
            </a:r>
            <a:r>
              <a:rPr lang="en-US" sz="1800" cap="none" dirty="0" smtClean="0"/>
              <a:t> – answer questions about nouns/pronouns</a:t>
            </a:r>
          </a:p>
          <a:p>
            <a:pPr algn="l"/>
            <a:r>
              <a:rPr lang="en-US" sz="1200" cap="none" dirty="0" smtClean="0"/>
              <a:t>		   adjective phrase</a:t>
            </a:r>
          </a:p>
          <a:p>
            <a:pPr algn="l"/>
            <a:r>
              <a:rPr lang="en-US" sz="1800" cap="none" dirty="0" smtClean="0"/>
              <a:t>The woman (in the red suit) is my aunt.</a:t>
            </a:r>
          </a:p>
          <a:p>
            <a:pPr algn="l"/>
            <a:endParaRPr lang="en-US" sz="1800" u="sng" cap="none" dirty="0" smtClean="0"/>
          </a:p>
          <a:p>
            <a:pPr algn="l"/>
            <a:r>
              <a:rPr lang="en-US" sz="1800" u="sng" cap="none" dirty="0" smtClean="0"/>
              <a:t>Adverb phrases</a:t>
            </a:r>
            <a:r>
              <a:rPr lang="en-US" sz="1800" cap="none" dirty="0" smtClean="0"/>
              <a:t> – answer questions about verbs, adjectives, other adverbs</a:t>
            </a:r>
          </a:p>
          <a:p>
            <a:pPr algn="l"/>
            <a:r>
              <a:rPr lang="en-US" sz="1200" cap="none" dirty="0" smtClean="0"/>
              <a:t>			adverb phrase</a:t>
            </a:r>
            <a:endParaRPr lang="en-US" sz="1200" cap="none" dirty="0"/>
          </a:p>
          <a:p>
            <a:pPr algn="l"/>
            <a:r>
              <a:rPr lang="en-US" sz="1800" cap="none" dirty="0" smtClean="0"/>
              <a:t>We’re leaving (in the morning.)	tells when</a:t>
            </a:r>
            <a:endParaRPr lang="en-US" sz="1800" cap="non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17526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Prepositional phrases can be adjective phrases or adverb phrases.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371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cap="none" dirty="0" smtClean="0"/>
              <a:t>Compound Prepositions</a:t>
            </a:r>
            <a:endParaRPr lang="en-US" sz="5400" cap="non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229600" y="6096000"/>
            <a:ext cx="718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918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2743200"/>
            <a:ext cx="8382000" cy="3429000"/>
          </a:xfrm>
        </p:spPr>
        <p:txBody>
          <a:bodyPr>
            <a:normAutofit/>
          </a:bodyPr>
          <a:lstStyle/>
          <a:p>
            <a:pPr algn="l"/>
            <a:r>
              <a:rPr lang="en-US" sz="2400" cap="none" dirty="0"/>
              <a:t>i</a:t>
            </a:r>
            <a:r>
              <a:rPr lang="en-US" sz="2400" cap="none" dirty="0" smtClean="0"/>
              <a:t>n spite of 	according to 	out of</a:t>
            </a:r>
          </a:p>
          <a:p>
            <a:pPr algn="l"/>
            <a:endParaRPr lang="en-US" sz="2400" cap="none" dirty="0" smtClean="0"/>
          </a:p>
          <a:p>
            <a:pPr algn="l"/>
            <a:r>
              <a:rPr lang="en-US" sz="2400" cap="none" dirty="0"/>
              <a:t>b</a:t>
            </a:r>
            <a:r>
              <a:rPr lang="en-US" sz="2400" cap="none" dirty="0" smtClean="0"/>
              <a:t>ecause of 	in place of 	along with</a:t>
            </a:r>
          </a:p>
          <a:p>
            <a:pPr algn="l"/>
            <a:endParaRPr lang="en-US" sz="2400" cap="none" dirty="0" smtClean="0"/>
          </a:p>
          <a:p>
            <a:pPr algn="l"/>
            <a:r>
              <a:rPr lang="en-US" sz="2400" cap="none" dirty="0"/>
              <a:t>a</a:t>
            </a:r>
            <a:r>
              <a:rPr lang="en-US" sz="2400" cap="none" dirty="0" smtClean="0"/>
              <a:t>s far as 		instead of 	in front of</a:t>
            </a:r>
          </a:p>
          <a:p>
            <a:pPr algn="l"/>
            <a:endParaRPr lang="en-US" sz="2400" cap="none" dirty="0" smtClean="0"/>
          </a:p>
          <a:p>
            <a:pPr algn="l"/>
            <a:r>
              <a:rPr lang="en-US" sz="2400" cap="none" dirty="0"/>
              <a:t>o</a:t>
            </a:r>
            <a:r>
              <a:rPr lang="en-US" sz="2400" cap="none" dirty="0" smtClean="0"/>
              <a:t>n account of 	in addition to 	due to</a:t>
            </a:r>
            <a:endParaRPr lang="en-US" sz="2400" cap="non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17526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Sometimes a group of two or three words can be used as a preposition. Some examples: 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9133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5400" cap="none" dirty="0" smtClean="0"/>
              <a:t>Prepositional Phrase or Infinitive?</a:t>
            </a:r>
            <a:endParaRPr lang="en-US" sz="5400" cap="non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383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4800" y="2743200"/>
            <a:ext cx="8458200" cy="3505200"/>
          </a:xfrm>
        </p:spPr>
        <p:txBody>
          <a:bodyPr>
            <a:noAutofit/>
          </a:bodyPr>
          <a:lstStyle/>
          <a:p>
            <a:pPr algn="l"/>
            <a:r>
              <a:rPr lang="en-US" sz="2800" cap="none" dirty="0" smtClean="0"/>
              <a:t>infinitive = to + verb (to jump/to sit)</a:t>
            </a:r>
          </a:p>
          <a:p>
            <a:pPr algn="l"/>
            <a:endParaRPr lang="en-US" sz="2800" cap="none" dirty="0"/>
          </a:p>
          <a:p>
            <a:pPr algn="l"/>
            <a:r>
              <a:rPr lang="en-US" sz="2800" cap="none" dirty="0" smtClean="0"/>
              <a:t>prep. </a:t>
            </a:r>
            <a:r>
              <a:rPr lang="en-US" sz="2800" cap="none" dirty="0"/>
              <a:t>p</a:t>
            </a:r>
            <a:r>
              <a:rPr lang="en-US" sz="2800" cap="none" dirty="0" smtClean="0"/>
              <a:t>hrase = to </a:t>
            </a:r>
            <a:r>
              <a:rPr lang="en-US" sz="1800" u="sng" cap="none" dirty="0" smtClean="0"/>
              <a:t>*various words*</a:t>
            </a:r>
            <a:r>
              <a:rPr lang="en-US" sz="1800" cap="none" dirty="0" smtClean="0"/>
              <a:t> </a:t>
            </a:r>
            <a:r>
              <a:rPr lang="en-US" sz="2800" cap="none" dirty="0" smtClean="0"/>
              <a:t>noun (to the store/to him)  </a:t>
            </a:r>
            <a:endParaRPr lang="en-US" sz="2800" cap="non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Do not confuse prepositional phrases with infinitives.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344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286000"/>
          </a:xfrm>
        </p:spPr>
        <p:txBody>
          <a:bodyPr>
            <a:noAutofit/>
          </a:bodyPr>
          <a:lstStyle/>
          <a:p>
            <a:r>
              <a:rPr lang="en-US" sz="3600" cap="none" dirty="0" smtClean="0">
                <a:solidFill>
                  <a:schemeClr val="tx1"/>
                </a:solidFill>
              </a:rPr>
              <a:t>Why is it helpful to be able to find prepositional phrases in sentences?</a:t>
            </a:r>
            <a:endParaRPr lang="en-US" sz="3600" cap="none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170258" y="6031468"/>
            <a:ext cx="641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273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2819400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l"/>
            <a:r>
              <a:rPr lang="en-US" sz="3600" cap="none" dirty="0" smtClean="0"/>
              <a:t>THE SUBJECT &amp; VERB OF A SENTENCE ARE NEVER IN A PREPOSITIONAL PHRASE!</a:t>
            </a:r>
            <a:endParaRPr lang="en-US" sz="3600" cap="non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Because if you find them and eliminate them the subject &amp; verb will be more obvious.</a:t>
            </a:r>
            <a:endParaRPr lang="en-US" sz="36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0187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4800" y="2743200"/>
            <a:ext cx="8534400" cy="3429000"/>
          </a:xfrm>
        </p:spPr>
        <p:txBody>
          <a:bodyPr/>
          <a:lstStyle/>
          <a:p>
            <a:pPr algn="l"/>
            <a:r>
              <a:rPr lang="en-US" u="sng" cap="none" dirty="0" smtClean="0"/>
              <a:t>Most</a:t>
            </a:r>
            <a:r>
              <a:rPr lang="en-US" cap="none" dirty="0" smtClean="0"/>
              <a:t> </a:t>
            </a:r>
            <a:r>
              <a:rPr lang="en-US" u="sng" cap="none" dirty="0" smtClean="0"/>
              <a:t>Common</a:t>
            </a:r>
            <a:r>
              <a:rPr lang="en-US" cap="none" dirty="0" smtClean="0"/>
              <a:t>				</a:t>
            </a:r>
            <a:r>
              <a:rPr lang="en-US" sz="1000" cap="none" dirty="0" smtClean="0"/>
              <a:t>prep.</a:t>
            </a:r>
          </a:p>
          <a:p>
            <a:pPr algn="l"/>
            <a:r>
              <a:rPr lang="en-US" cap="none" dirty="0" smtClean="0"/>
              <a:t>at	off	like			I went </a:t>
            </a:r>
            <a:r>
              <a:rPr lang="en-US" u="sng" cap="none" dirty="0" smtClean="0"/>
              <a:t>to</a:t>
            </a:r>
            <a:r>
              <a:rPr lang="en-US" cap="none" dirty="0" smtClean="0"/>
              <a:t> the store.</a:t>
            </a:r>
          </a:p>
          <a:p>
            <a:pPr algn="l"/>
            <a:r>
              <a:rPr lang="en-US" cap="none" dirty="0" smtClean="0"/>
              <a:t>to	from	through</a:t>
            </a:r>
          </a:p>
          <a:p>
            <a:pPr algn="l"/>
            <a:r>
              <a:rPr lang="en-US" cap="none" dirty="0" smtClean="0"/>
              <a:t>in	of					</a:t>
            </a:r>
            <a:r>
              <a:rPr lang="en-US" cap="none" dirty="0"/>
              <a:t> </a:t>
            </a:r>
            <a:r>
              <a:rPr lang="en-US" cap="none" dirty="0" smtClean="0"/>
              <a:t>     </a:t>
            </a:r>
            <a:r>
              <a:rPr lang="en-US" sz="1000" cap="none" dirty="0" smtClean="0"/>
              <a:t>prep.</a:t>
            </a:r>
          </a:p>
          <a:p>
            <a:pPr algn="l"/>
            <a:r>
              <a:rPr lang="en-US" cap="none" dirty="0" smtClean="0"/>
              <a:t>out	into				The box is </a:t>
            </a:r>
            <a:r>
              <a:rPr lang="en-US" u="sng" cap="none" dirty="0" smtClean="0"/>
              <a:t>on</a:t>
            </a:r>
            <a:r>
              <a:rPr lang="en-US" cap="none" dirty="0" smtClean="0"/>
              <a:t> the table.</a:t>
            </a:r>
          </a:p>
          <a:p>
            <a:pPr algn="l"/>
            <a:r>
              <a:rPr lang="en-US" cap="none" dirty="0" smtClean="0"/>
              <a:t>for	over</a:t>
            </a:r>
          </a:p>
          <a:p>
            <a:pPr algn="l"/>
            <a:r>
              <a:rPr lang="en-US" cap="none" dirty="0" smtClean="0"/>
              <a:t>by	under</a:t>
            </a:r>
          </a:p>
          <a:p>
            <a:pPr algn="l"/>
            <a:r>
              <a:rPr lang="en-US" cap="none" dirty="0" smtClean="0"/>
              <a:t>on	</a:t>
            </a:r>
            <a:r>
              <a:rPr lang="en-US" cap="none" dirty="0" smtClean="0">
                <a:solidFill>
                  <a:schemeClr val="tx1"/>
                </a:solidFill>
              </a:rPr>
              <a:t>with</a:t>
            </a:r>
            <a:endParaRPr lang="en-US" cap="none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33767" y="6400800"/>
            <a:ext cx="3581400" cy="365760"/>
          </a:xfrm>
        </p:spPr>
        <p:txBody>
          <a:bodyPr/>
          <a:lstStyle/>
          <a:p>
            <a:pPr algn="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18288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Little words that begin phrases and often tell about location.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8094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cap="none" dirty="0" smtClean="0"/>
              <a:t>Preposition List</a:t>
            </a:r>
            <a:endParaRPr lang="en-US" sz="5400" cap="non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229600" y="592902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666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r>
              <a:rPr lang="en-US" dirty="0" smtClean="0"/>
              <a:t>4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424360271"/>
              </p:ext>
            </p:extLst>
          </p:nvPr>
        </p:nvGraphicFramePr>
        <p:xfrm>
          <a:off x="304800" y="609600"/>
          <a:ext cx="8504238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372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7230">
                <a:tc>
                  <a:txBody>
                    <a:bodyPr/>
                    <a:lstStyle/>
                    <a:p>
                      <a:r>
                        <a:rPr lang="en-US" dirty="0" smtClean="0"/>
                        <a:t>about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down</a:t>
                      </a:r>
                      <a:endParaRPr lang="en-US" dirty="0"/>
                    </a:p>
                  </a:txBody>
                  <a:tcPr/>
                </a:tc>
              </a:tr>
              <a:tr h="337230">
                <a:tc>
                  <a:txBody>
                    <a:bodyPr/>
                    <a:lstStyle/>
                    <a:p>
                      <a:r>
                        <a:rPr lang="en-US" dirty="0" smtClean="0"/>
                        <a:t>above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during</a:t>
                      </a:r>
                      <a:endParaRPr lang="en-US" dirty="0"/>
                    </a:p>
                  </a:txBody>
                  <a:tcPr/>
                </a:tc>
              </a:tr>
              <a:tr h="337230">
                <a:tc>
                  <a:txBody>
                    <a:bodyPr/>
                    <a:lstStyle/>
                    <a:p>
                      <a:r>
                        <a:rPr lang="en-US" dirty="0" smtClean="0"/>
                        <a:t>across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except</a:t>
                      </a:r>
                      <a:endParaRPr lang="en-US" dirty="0"/>
                    </a:p>
                  </a:txBody>
                  <a:tcPr/>
                </a:tc>
              </a:tr>
              <a:tr h="337230">
                <a:tc>
                  <a:txBody>
                    <a:bodyPr/>
                    <a:lstStyle/>
                    <a:p>
                      <a:r>
                        <a:rPr lang="en-US" dirty="0" smtClean="0"/>
                        <a:t>after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inside</a:t>
                      </a:r>
                      <a:endParaRPr lang="en-US" dirty="0"/>
                    </a:p>
                  </a:txBody>
                  <a:tcPr/>
                </a:tc>
              </a:tr>
              <a:tr h="337230">
                <a:tc>
                  <a:txBody>
                    <a:bodyPr/>
                    <a:lstStyle/>
                    <a:p>
                      <a:r>
                        <a:rPr lang="en-US" dirty="0" smtClean="0"/>
                        <a:t>against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near</a:t>
                      </a:r>
                      <a:endParaRPr lang="en-US" dirty="0"/>
                    </a:p>
                  </a:txBody>
                  <a:tcPr/>
                </a:tc>
              </a:tr>
              <a:tr h="337230">
                <a:tc>
                  <a:txBody>
                    <a:bodyPr/>
                    <a:lstStyle/>
                    <a:p>
                      <a:r>
                        <a:rPr lang="en-US" dirty="0" smtClean="0"/>
                        <a:t>around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outside</a:t>
                      </a:r>
                      <a:endParaRPr lang="en-US" dirty="0"/>
                    </a:p>
                  </a:txBody>
                  <a:tcPr/>
                </a:tc>
              </a:tr>
              <a:tr h="337230">
                <a:tc>
                  <a:txBody>
                    <a:bodyPr/>
                    <a:lstStyle/>
                    <a:p>
                      <a:r>
                        <a:rPr lang="en-US" dirty="0" smtClean="0"/>
                        <a:t>before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since</a:t>
                      </a:r>
                      <a:endParaRPr lang="en-US" dirty="0"/>
                    </a:p>
                  </a:txBody>
                  <a:tcPr/>
                </a:tc>
              </a:tr>
              <a:tr h="337230">
                <a:tc>
                  <a:txBody>
                    <a:bodyPr/>
                    <a:lstStyle/>
                    <a:p>
                      <a:r>
                        <a:rPr lang="en-US" dirty="0" smtClean="0"/>
                        <a:t>behind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throughout</a:t>
                      </a:r>
                      <a:endParaRPr lang="en-US" dirty="0"/>
                    </a:p>
                  </a:txBody>
                  <a:tcPr/>
                </a:tc>
              </a:tr>
              <a:tr h="337230">
                <a:tc>
                  <a:txBody>
                    <a:bodyPr/>
                    <a:lstStyle/>
                    <a:p>
                      <a:r>
                        <a:rPr lang="en-US" dirty="0" smtClean="0"/>
                        <a:t>below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till</a:t>
                      </a:r>
                      <a:endParaRPr lang="en-US" dirty="0"/>
                    </a:p>
                  </a:txBody>
                  <a:tcPr/>
                </a:tc>
              </a:tr>
              <a:tr h="337230">
                <a:tc>
                  <a:txBody>
                    <a:bodyPr/>
                    <a:lstStyle/>
                    <a:p>
                      <a:r>
                        <a:rPr lang="en-US" dirty="0" smtClean="0"/>
                        <a:t>beneath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toward</a:t>
                      </a:r>
                      <a:endParaRPr lang="en-US" dirty="0"/>
                    </a:p>
                  </a:txBody>
                  <a:tcPr/>
                </a:tc>
              </a:tr>
              <a:tr h="337230">
                <a:tc>
                  <a:txBody>
                    <a:bodyPr/>
                    <a:lstStyle/>
                    <a:p>
                      <a:r>
                        <a:rPr lang="en-US" dirty="0" smtClean="0"/>
                        <a:t>beside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until</a:t>
                      </a:r>
                      <a:endParaRPr lang="en-US" dirty="0"/>
                    </a:p>
                  </a:txBody>
                  <a:tcPr/>
                </a:tc>
              </a:tr>
              <a:tr h="337230">
                <a:tc>
                  <a:txBody>
                    <a:bodyPr/>
                    <a:lstStyle/>
                    <a:p>
                      <a:r>
                        <a:rPr lang="en-US" dirty="0" smtClean="0"/>
                        <a:t>besides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</a:t>
                      </a:r>
                      <a:endParaRPr lang="en-US" dirty="0"/>
                    </a:p>
                  </a:txBody>
                  <a:tcPr/>
                </a:tc>
              </a:tr>
              <a:tr h="337230">
                <a:tc>
                  <a:txBody>
                    <a:bodyPr/>
                    <a:lstStyle/>
                    <a:p>
                      <a:r>
                        <a:rPr lang="en-US" dirty="0" smtClean="0"/>
                        <a:t>between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upon</a:t>
                      </a:r>
                      <a:endParaRPr lang="en-US" dirty="0"/>
                    </a:p>
                  </a:txBody>
                  <a:tcPr/>
                </a:tc>
              </a:tr>
              <a:tr h="337230">
                <a:tc>
                  <a:txBody>
                    <a:bodyPr/>
                    <a:lstStyle/>
                    <a:p>
                      <a:r>
                        <a:rPr lang="en-US" dirty="0" smtClean="0"/>
                        <a:t>beyond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without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5229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cap="none" dirty="0" smtClean="0"/>
              <a:t>Prepositional Phrase</a:t>
            </a:r>
            <a:endParaRPr lang="en-US" sz="5400" cap="non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153400" y="5943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507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2743200"/>
            <a:ext cx="8382000" cy="3505200"/>
          </a:xfrm>
        </p:spPr>
        <p:txBody>
          <a:bodyPr>
            <a:normAutofit/>
          </a:bodyPr>
          <a:lstStyle/>
          <a:p>
            <a:pPr algn="l"/>
            <a:r>
              <a:rPr lang="en-US" sz="1100" cap="none" dirty="0"/>
              <a:t>p</a:t>
            </a:r>
            <a:r>
              <a:rPr lang="en-US" sz="1100" cap="none" dirty="0" smtClean="0"/>
              <a:t>rep	</a:t>
            </a:r>
            <a:r>
              <a:rPr lang="en-US" sz="1100" cap="none" dirty="0"/>
              <a:t> </a:t>
            </a:r>
            <a:r>
              <a:rPr lang="en-US" sz="1100" cap="none" dirty="0" smtClean="0"/>
              <a:t>      noun</a:t>
            </a:r>
          </a:p>
          <a:p>
            <a:pPr algn="l"/>
            <a:r>
              <a:rPr lang="en-US" sz="2400" cap="none" dirty="0"/>
              <a:t>a</a:t>
            </a:r>
            <a:r>
              <a:rPr lang="en-US" sz="2400" cap="none" dirty="0" smtClean="0"/>
              <a:t>t the store</a:t>
            </a:r>
          </a:p>
          <a:p>
            <a:pPr algn="l"/>
            <a:endParaRPr lang="en-US" sz="2400" cap="none" dirty="0" smtClean="0"/>
          </a:p>
          <a:p>
            <a:pPr algn="l"/>
            <a:r>
              <a:rPr lang="en-US" sz="1100" cap="none" dirty="0"/>
              <a:t>p</a:t>
            </a:r>
            <a:r>
              <a:rPr lang="en-US" sz="1100" cap="none" dirty="0" smtClean="0"/>
              <a:t>rep	       noun</a:t>
            </a:r>
            <a:endParaRPr lang="en-US" sz="1100" cap="none" dirty="0"/>
          </a:p>
          <a:p>
            <a:pPr algn="l"/>
            <a:r>
              <a:rPr lang="en-US" sz="2400" cap="none" dirty="0"/>
              <a:t>b</a:t>
            </a:r>
            <a:r>
              <a:rPr lang="en-US" sz="2400" cap="none" dirty="0" smtClean="0"/>
              <a:t>y the lake</a:t>
            </a:r>
          </a:p>
          <a:p>
            <a:pPr algn="l"/>
            <a:endParaRPr lang="en-US" sz="2400" cap="none" dirty="0" smtClean="0"/>
          </a:p>
          <a:p>
            <a:pPr algn="l"/>
            <a:r>
              <a:rPr lang="en-US" sz="1100" cap="none" dirty="0"/>
              <a:t>p</a:t>
            </a:r>
            <a:r>
              <a:rPr lang="en-US" sz="1100" cap="none" dirty="0" smtClean="0"/>
              <a:t>rep		    noun</a:t>
            </a:r>
            <a:endParaRPr lang="en-US" sz="1100" cap="none" dirty="0"/>
          </a:p>
          <a:p>
            <a:pPr algn="l"/>
            <a:r>
              <a:rPr lang="en-US" sz="2400" cap="none" dirty="0"/>
              <a:t>u</a:t>
            </a:r>
            <a:r>
              <a:rPr lang="en-US" sz="2400" cap="none" dirty="0" smtClean="0"/>
              <a:t>nder the sink</a:t>
            </a:r>
            <a:endParaRPr lang="en-US" sz="2400" cap="non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8288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Phrases, usually 2 – 5 words in length that begin with a preposition and end with the </a:t>
            </a:r>
            <a:r>
              <a:rPr lang="en-US" sz="3200" u="sng" dirty="0" smtClean="0">
                <a:solidFill>
                  <a:schemeClr val="tx1"/>
                </a:solidFill>
              </a:rPr>
              <a:t>first</a:t>
            </a:r>
            <a:r>
              <a:rPr lang="en-US" sz="3200" dirty="0" smtClean="0">
                <a:solidFill>
                  <a:schemeClr val="tx1"/>
                </a:solidFill>
              </a:rPr>
              <a:t> noun after the preposition.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722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cap="none" dirty="0" smtClean="0"/>
              <a:t>Object of the Preposition</a:t>
            </a:r>
            <a:endParaRPr lang="en-US" sz="5400" cap="non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11686"/>
            <a:ext cx="3581400" cy="365760"/>
          </a:xfrm>
        </p:spPr>
        <p:txBody>
          <a:bodyPr/>
          <a:lstStyle/>
          <a:p>
            <a:pPr algn="r"/>
            <a:endParaRPr lang="en-US" dirty="0"/>
          </a:p>
          <a:p>
            <a:pPr algn="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229600" y="6024622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108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2743200"/>
            <a:ext cx="8458200" cy="3505200"/>
          </a:xfrm>
        </p:spPr>
        <p:txBody>
          <a:bodyPr>
            <a:normAutofit/>
          </a:bodyPr>
          <a:lstStyle/>
          <a:p>
            <a:pPr algn="l"/>
            <a:r>
              <a:rPr lang="en-US" sz="2400" cap="none" dirty="0" smtClean="0"/>
              <a:t>Ex.</a:t>
            </a:r>
          </a:p>
          <a:p>
            <a:pPr algn="l"/>
            <a:endParaRPr lang="en-US" sz="2400" cap="none" dirty="0"/>
          </a:p>
          <a:p>
            <a:pPr algn="l"/>
            <a:r>
              <a:rPr lang="en-US" sz="2400" cap="none" dirty="0" smtClean="0"/>
              <a:t>on the table – obj. of prep.</a:t>
            </a:r>
          </a:p>
          <a:p>
            <a:pPr algn="l"/>
            <a:endParaRPr lang="en-US" sz="2400" cap="none" dirty="0" smtClean="0"/>
          </a:p>
          <a:p>
            <a:pPr algn="l"/>
            <a:r>
              <a:rPr lang="en-US" sz="2400" cap="none" dirty="0" smtClean="0"/>
              <a:t>at the store – obj. of prep.</a:t>
            </a:r>
          </a:p>
          <a:p>
            <a:pPr algn="l"/>
            <a:endParaRPr lang="en-US" sz="2400" cap="none" dirty="0" smtClean="0"/>
          </a:p>
          <a:p>
            <a:pPr algn="l"/>
            <a:r>
              <a:rPr lang="en-US" sz="2400" cap="none" dirty="0" smtClean="0"/>
              <a:t>at the store down the street.</a:t>
            </a:r>
            <a:endParaRPr lang="en-US" sz="2400" cap="non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10600" cy="17526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The noun at the end of a prepositional phrase is called the object of the preposition.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1676400" y="3548743"/>
            <a:ext cx="1143000" cy="609600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600200" y="4419600"/>
            <a:ext cx="1066800" cy="609600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00200" y="5388428"/>
            <a:ext cx="1143000" cy="500743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495800" y="5334000"/>
            <a:ext cx="1371600" cy="609600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137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5400" cap="none" dirty="0" smtClean="0"/>
              <a:t>Prepositional Phrases are Modifiers</a:t>
            </a:r>
            <a:endParaRPr lang="en-US" sz="5400" cap="non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10200" y="6400800"/>
            <a:ext cx="3581400" cy="365760"/>
          </a:xfr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152400"/>
            <a:ext cx="0" cy="62484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245765" y="6002942"/>
            <a:ext cx="641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6975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172</TotalTime>
  <Words>259</Words>
  <Application>Microsoft Office PowerPoint</Application>
  <PresentationFormat>On-screen Show (4:3)</PresentationFormat>
  <Paragraphs>96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Civic</vt:lpstr>
      <vt:lpstr>PowerPoint Presentation</vt:lpstr>
      <vt:lpstr>Little words that begin phrases and often tell about location.</vt:lpstr>
      <vt:lpstr>PowerPoint Presentation</vt:lpstr>
      <vt:lpstr>PowerPoint Presentation</vt:lpstr>
      <vt:lpstr>PowerPoint Presentation</vt:lpstr>
      <vt:lpstr>Phrases, usually 2 – 5 words in length that begin with a preposition and end with the first noun after the preposition.</vt:lpstr>
      <vt:lpstr>PowerPoint Presentation</vt:lpstr>
      <vt:lpstr>The noun at the end of a prepositional phrase is called the object of the preposition.</vt:lpstr>
      <vt:lpstr>PowerPoint Presentation</vt:lpstr>
      <vt:lpstr>Prepositional phrases can be adjective phrases or adverb phrases.</vt:lpstr>
      <vt:lpstr>PowerPoint Presentation</vt:lpstr>
      <vt:lpstr>Sometimes a group of two or three words can be used as a preposition. Some examples: </vt:lpstr>
      <vt:lpstr>PowerPoint Presentation</vt:lpstr>
      <vt:lpstr>Do not confuse prepositional phrases with infinitives.</vt:lpstr>
      <vt:lpstr>PowerPoint Presentation</vt:lpstr>
      <vt:lpstr>Because if you find them and eliminate them the subject &amp; verb will be more obvious.</vt:lpstr>
    </vt:vector>
  </TitlesOfParts>
  <Company>Monterey Peninsula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Natalia Gonzalez</dc:creator>
  <cp:lastModifiedBy>Computer Aided Instruction</cp:lastModifiedBy>
  <cp:revision>25</cp:revision>
  <dcterms:created xsi:type="dcterms:W3CDTF">2014-11-18T22:41:03Z</dcterms:created>
  <dcterms:modified xsi:type="dcterms:W3CDTF">2015-04-20T18:18:21Z</dcterms:modified>
</cp:coreProperties>
</file>