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8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0" r:id="rId18"/>
    <p:sldId id="281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4" r:id="rId28"/>
    <p:sldId id="29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72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460DF-E96C-4A95-B702-35ADDE5D4E8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E0E17-39B2-4A6E-B12D-8EB3BD20E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23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BB9E1-1644-4560-BFE4-C9D248B1785A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C05E7-80BC-4D02-B8B3-C6726FA90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8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C05E7-80BC-4D02-B8B3-C6726FA90B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7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C05E7-80BC-4D02-B8B3-C6726FA90B1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26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9FDFD-AAA9-4501-8AF5-8AC8931B037A}" type="datetime1">
              <a:rPr lang="en-US" smtClean="0"/>
              <a:t>8/31/2015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7A7C-2774-4C03-AF71-B9406128E293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C1387-2F0A-45A5-BA96-A1CF98382079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E9D1-30D5-4F19-8177-C88BF8D54FB1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611-0C24-4938-A5F0-508580BBA47B}" type="datetime1">
              <a:rPr lang="en-US" smtClean="0"/>
              <a:t>8/31/2015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69F3EE-FC5B-4E1F-8495-ABC7C058A02D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071C-AEAE-4F11-94EF-3C8417173F62}" type="datetime1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AB93-6B59-4990-8B54-3C12C5EFB67A}" type="datetime1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BFAC-9940-4369-A5DE-D3818F911001}" type="datetime1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8ADC-528C-4F7A-BB7E-B422A6C6BF07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E2C144-7A55-4BF3-A94D-7C94C903441A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9254EE-1A2A-4EE6-9257-53A298E3F25A}" type="datetime1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42F090-AB41-4AD6-AC13-537E4FECA89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cap="none" dirty="0" smtClean="0"/>
              <a:t>Noun</a:t>
            </a:r>
            <a:endParaRPr lang="en-US" sz="6000" cap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33400"/>
            <a:ext cx="4114800" cy="1371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0109" y="152400"/>
            <a:ext cx="0" cy="61722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 smtClean="0"/>
              <a:t>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9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Look at the singular noun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514350" indent="-514350">
              <a:buClr>
                <a:schemeClr val="tx2"/>
              </a:buClr>
              <a:buAutoNum type="arabicPeriod"/>
            </a:pPr>
            <a:r>
              <a:rPr lang="en-US" sz="3200" dirty="0" smtClean="0"/>
              <a:t>Most add “s”			dog – dogs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sz="3200" dirty="0" smtClean="0"/>
              <a:t>If singular noun ends in: </a:t>
            </a:r>
            <a:r>
              <a:rPr lang="en-US" sz="3200" u="sng" dirty="0" err="1" smtClean="0"/>
              <a:t>ch</a:t>
            </a:r>
            <a:r>
              <a:rPr lang="en-US" sz="3200" u="sng" dirty="0" smtClean="0"/>
              <a:t>, </a:t>
            </a:r>
            <a:r>
              <a:rPr lang="en-US" sz="3200" u="sng" dirty="0" err="1" smtClean="0"/>
              <a:t>sh</a:t>
            </a:r>
            <a:r>
              <a:rPr lang="en-US" sz="3200" u="sng" dirty="0" smtClean="0"/>
              <a:t>, s, </a:t>
            </a:r>
            <a:r>
              <a:rPr lang="en-US" sz="3200" u="sng" dirty="0" err="1" smtClean="0"/>
              <a:t>ss</a:t>
            </a:r>
            <a:r>
              <a:rPr lang="en-US" sz="3200" u="sng" dirty="0" smtClean="0"/>
              <a:t>, </a:t>
            </a:r>
            <a:r>
              <a:rPr lang="en-US" sz="3200" dirty="0" smtClean="0"/>
              <a:t>or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3200" dirty="0" smtClean="0"/>
              <a:t>						</a:t>
            </a:r>
            <a:r>
              <a:rPr lang="en-US" sz="3200" u="sng" dirty="0" smtClean="0"/>
              <a:t>x</a:t>
            </a:r>
            <a:r>
              <a:rPr lang="en-US" sz="3200" dirty="0" smtClean="0"/>
              <a:t> - add “</a:t>
            </a:r>
            <a:r>
              <a:rPr lang="en-US" sz="3200" dirty="0" err="1" smtClean="0"/>
              <a:t>es</a:t>
            </a:r>
            <a:r>
              <a:rPr lang="en-US" sz="3200" dirty="0" smtClean="0"/>
              <a:t>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w</a:t>
            </a:r>
            <a:r>
              <a:rPr lang="en-US" sz="3200" dirty="0" smtClean="0"/>
              <a:t>ish – wishes			church – churches</a:t>
            </a:r>
          </a:p>
          <a:p>
            <a:pPr marL="0" indent="0">
              <a:buNone/>
            </a:pPr>
            <a:r>
              <a:rPr lang="en-US" sz="3200" dirty="0"/>
              <a:t>k</a:t>
            </a:r>
            <a:r>
              <a:rPr lang="en-US" sz="3200" dirty="0" smtClean="0"/>
              <a:t>iss – kisses 			box – boxes </a:t>
            </a:r>
          </a:p>
          <a:p>
            <a:pPr marL="0" indent="0">
              <a:buNone/>
            </a:pPr>
            <a:r>
              <a:rPr lang="en-US" sz="3200" dirty="0"/>
              <a:t>b</a:t>
            </a:r>
            <a:r>
              <a:rPr lang="en-US" sz="3200" dirty="0" smtClean="0"/>
              <a:t>us – buses 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19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048000"/>
          </a:xfrm>
        </p:spPr>
        <p:txBody>
          <a:bodyPr>
            <a:noAutofit/>
          </a:bodyPr>
          <a:lstStyle/>
          <a:p>
            <a:pPr algn="l"/>
            <a:r>
              <a:rPr lang="en-US" sz="4800" cap="none" dirty="0" smtClean="0"/>
              <a:t>Plural Noun: Spelling Rules for nouns that end in “y”</a:t>
            </a:r>
            <a:endParaRPr lang="en-US" sz="48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 smtClean="0"/>
              <a:t>6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3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Check the letter before the “y”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1. If vowel – add “s”</a:t>
            </a:r>
          </a:p>
          <a:p>
            <a:pPr marL="0" indent="0" algn="ctr">
              <a:buNone/>
            </a:pPr>
            <a:r>
              <a:rPr lang="en-US" sz="3200" dirty="0"/>
              <a:t>	</a:t>
            </a:r>
            <a:r>
              <a:rPr lang="en-US" sz="3200" dirty="0" smtClean="0"/>
              <a:t>	day – days</a:t>
            </a:r>
          </a:p>
          <a:p>
            <a:pPr marL="0" indent="0" algn="ctr">
              <a:buNone/>
            </a:pPr>
            <a:r>
              <a:rPr lang="en-US" sz="3200" dirty="0"/>
              <a:t>	</a:t>
            </a:r>
            <a:r>
              <a:rPr lang="en-US" sz="3200" dirty="0" smtClean="0"/>
              <a:t>	  		  toy – toys 			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2. If consonant – drop “y” add “</a:t>
            </a:r>
            <a:r>
              <a:rPr lang="en-US" sz="3200" dirty="0" err="1" smtClean="0"/>
              <a:t>ies</a:t>
            </a:r>
            <a:r>
              <a:rPr lang="en-US" sz="3200" dirty="0" smtClean="0"/>
              <a:t>” </a:t>
            </a:r>
          </a:p>
          <a:p>
            <a:pPr marL="0" indent="0" algn="ctr">
              <a:buNone/>
            </a:pPr>
            <a:r>
              <a:rPr lang="en-US" sz="3200" dirty="0"/>
              <a:t>	</a:t>
            </a:r>
            <a:r>
              <a:rPr lang="en-US" sz="3200" dirty="0" smtClean="0"/>
              <a:t>	buddy – buddies </a:t>
            </a:r>
          </a:p>
          <a:p>
            <a:pPr marL="0" indent="0" algn="ctr">
              <a:buNone/>
            </a:pPr>
            <a:r>
              <a:rPr lang="en-US" sz="3200" dirty="0"/>
              <a:t>	</a:t>
            </a:r>
            <a:r>
              <a:rPr lang="en-US" sz="3200" dirty="0" smtClean="0"/>
              <a:t>	country – countries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25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590800"/>
          </a:xfrm>
        </p:spPr>
        <p:txBody>
          <a:bodyPr>
            <a:noAutofit/>
          </a:bodyPr>
          <a:lstStyle/>
          <a:p>
            <a:pPr algn="l"/>
            <a:r>
              <a:rPr lang="en-US" sz="4000" cap="none" dirty="0" smtClean="0"/>
              <a:t>Plural Noun Spelling: Rules </a:t>
            </a:r>
            <a:r>
              <a:rPr lang="en-US" sz="4000" cap="none" dirty="0"/>
              <a:t>F</a:t>
            </a:r>
            <a:r>
              <a:rPr lang="en-US" sz="4000" cap="none" dirty="0" smtClean="0"/>
              <a:t>or </a:t>
            </a:r>
            <a:r>
              <a:rPr lang="en-US" sz="4000" cap="none" dirty="0"/>
              <a:t>N</a:t>
            </a:r>
            <a:r>
              <a:rPr lang="en-US" sz="4000" cap="none" dirty="0" smtClean="0"/>
              <a:t>ouns </a:t>
            </a:r>
            <a:r>
              <a:rPr lang="en-US" sz="4000" cap="none" dirty="0"/>
              <a:t>T</a:t>
            </a:r>
            <a:r>
              <a:rPr lang="en-US" sz="4000" cap="none" dirty="0" smtClean="0"/>
              <a:t>hat </a:t>
            </a:r>
            <a:r>
              <a:rPr lang="en-US" sz="4000" cap="none" dirty="0"/>
              <a:t>E</a:t>
            </a:r>
            <a:r>
              <a:rPr lang="en-US" sz="4000" cap="none" dirty="0" smtClean="0"/>
              <a:t>nd </a:t>
            </a:r>
            <a:r>
              <a:rPr lang="en-US" sz="4000" cap="none" dirty="0"/>
              <a:t>I</a:t>
            </a:r>
            <a:r>
              <a:rPr lang="en-US" sz="4000" cap="none" dirty="0" smtClean="0"/>
              <a:t>n “f” or “</a:t>
            </a:r>
            <a:r>
              <a:rPr lang="en-US" sz="4000" cap="none" dirty="0" err="1" smtClean="0"/>
              <a:t>fe</a:t>
            </a:r>
            <a:r>
              <a:rPr lang="en-US" sz="4000" cap="none" dirty="0" smtClean="0"/>
              <a:t>”</a:t>
            </a:r>
            <a:endParaRPr lang="en-US" sz="40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 smtClean="0"/>
              <a:t>7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77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382000" cy="3505200"/>
          </a:xfrm>
        </p:spPr>
        <p:txBody>
          <a:bodyPr>
            <a:noAutofit/>
          </a:bodyPr>
          <a:lstStyle/>
          <a:p>
            <a:pPr algn="l"/>
            <a:r>
              <a:rPr lang="en-US" sz="2800" cap="none" dirty="0"/>
              <a:t>s</a:t>
            </a:r>
            <a:r>
              <a:rPr lang="en-US" sz="2800" cap="none" dirty="0" smtClean="0"/>
              <a:t>helf – shelves</a:t>
            </a:r>
          </a:p>
          <a:p>
            <a:pPr algn="l"/>
            <a:endParaRPr lang="en-US" sz="2800" cap="none" dirty="0" smtClean="0"/>
          </a:p>
          <a:p>
            <a:pPr algn="l"/>
            <a:r>
              <a:rPr lang="en-US" sz="2800" cap="none" dirty="0"/>
              <a:t>k</a:t>
            </a:r>
            <a:r>
              <a:rPr lang="en-US" sz="2800" cap="none" dirty="0" smtClean="0"/>
              <a:t>nife – knives</a:t>
            </a:r>
          </a:p>
          <a:p>
            <a:pPr algn="l"/>
            <a:endParaRPr lang="en-US" sz="2800" cap="none" dirty="0" smtClean="0"/>
          </a:p>
          <a:p>
            <a:pPr algn="l"/>
            <a:r>
              <a:rPr lang="en-US" sz="2800" cap="none" dirty="0"/>
              <a:t>w</a:t>
            </a:r>
            <a:r>
              <a:rPr lang="en-US" sz="2800" cap="none" dirty="0" smtClean="0"/>
              <a:t>ife – wives</a:t>
            </a:r>
          </a:p>
          <a:p>
            <a:pPr algn="l"/>
            <a:endParaRPr lang="en-US" sz="2800" cap="none" dirty="0" smtClean="0"/>
          </a:p>
          <a:p>
            <a:pPr algn="l"/>
            <a:r>
              <a:rPr lang="en-US" sz="2800" cap="none" dirty="0"/>
              <a:t>l</a:t>
            </a:r>
            <a:r>
              <a:rPr lang="en-US" sz="2800" cap="none" dirty="0" smtClean="0"/>
              <a:t>eaf – leaves </a:t>
            </a:r>
            <a:endParaRPr lang="en-US" sz="2800" cap="non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Change the “f” to a “v” and add “</a:t>
            </a:r>
            <a:r>
              <a:rPr lang="en-US" sz="4800" dirty="0" err="1" smtClean="0">
                <a:solidFill>
                  <a:schemeClr val="tx1"/>
                </a:solidFill>
              </a:rPr>
              <a:t>es</a:t>
            </a:r>
            <a:r>
              <a:rPr lang="en-US" sz="4800" dirty="0" smtClean="0">
                <a:solidFill>
                  <a:schemeClr val="tx1"/>
                </a:solidFill>
              </a:rPr>
              <a:t>”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9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276600"/>
          </a:xfrm>
        </p:spPr>
        <p:txBody>
          <a:bodyPr>
            <a:noAutofit/>
          </a:bodyPr>
          <a:lstStyle/>
          <a:p>
            <a:r>
              <a:rPr lang="en-US" sz="4800" cap="none" dirty="0" smtClean="0"/>
              <a:t>Plural Noun Spelling: Rules for nouns that end in “o”</a:t>
            </a:r>
            <a:endParaRPr lang="en-US" sz="48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/>
              <a:t>8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2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924800" cy="3352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600" cap="none" dirty="0" smtClean="0"/>
              <a:t>hero </a:t>
            </a:r>
            <a:r>
              <a:rPr lang="en-US" sz="3600" cap="none" dirty="0" smtClean="0"/>
              <a:t>– heroes</a:t>
            </a:r>
          </a:p>
          <a:p>
            <a:pPr algn="l"/>
            <a:r>
              <a:rPr lang="en-US" sz="3600" cap="none" dirty="0" smtClean="0"/>
              <a:t>potato </a:t>
            </a:r>
            <a:r>
              <a:rPr lang="en-US" sz="3600" cap="none" dirty="0" smtClean="0"/>
              <a:t>– </a:t>
            </a:r>
            <a:r>
              <a:rPr lang="en-US" sz="3600" cap="none" dirty="0" smtClean="0"/>
              <a:t>potatoes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Exception:</a:t>
            </a:r>
            <a:r>
              <a:rPr lang="en-US" sz="3600" dirty="0"/>
              <a:t> </a:t>
            </a:r>
            <a:r>
              <a:rPr lang="en-US" sz="2900" dirty="0" smtClean="0"/>
              <a:t>If the noun refers to music you add “s”</a:t>
            </a:r>
          </a:p>
          <a:p>
            <a:endParaRPr lang="en-US" sz="4000" dirty="0"/>
          </a:p>
          <a:p>
            <a:pPr algn="l"/>
            <a:r>
              <a:rPr lang="en-US" sz="4000" dirty="0"/>
              <a:t>alto – altos</a:t>
            </a:r>
          </a:p>
          <a:p>
            <a:pPr algn="l"/>
            <a:r>
              <a:rPr lang="en-US" sz="4000" dirty="0"/>
              <a:t>piano – pianos</a:t>
            </a:r>
          </a:p>
          <a:p>
            <a:pPr algn="l"/>
            <a:endParaRPr lang="en-US" sz="3600" cap="none" dirty="0" smtClean="0"/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2954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S</a:t>
            </a:r>
            <a:r>
              <a:rPr lang="en-US" sz="3600" dirty="0" smtClean="0">
                <a:solidFill>
                  <a:schemeClr val="tx1"/>
                </a:solidFill>
              </a:rPr>
              <a:t>ome </a:t>
            </a:r>
            <a:r>
              <a:rPr lang="en-US" sz="3600" dirty="0" smtClean="0">
                <a:solidFill>
                  <a:schemeClr val="tx1"/>
                </a:solidFill>
              </a:rPr>
              <a:t>nouns ending in “o” become plural by adding “</a:t>
            </a:r>
            <a:r>
              <a:rPr lang="en-US" sz="3600" dirty="0" err="1" smtClean="0">
                <a:solidFill>
                  <a:schemeClr val="tx1"/>
                </a:solidFill>
              </a:rPr>
              <a:t>es</a:t>
            </a:r>
            <a:r>
              <a:rPr lang="en-US" sz="3600" dirty="0" smtClean="0">
                <a:solidFill>
                  <a:schemeClr val="tx1"/>
                </a:solidFill>
              </a:rPr>
              <a:t>”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5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cap="none" dirty="0"/>
              <a:t>Irregular Plural Noun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/>
              <a:t>9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8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86800" cy="3505200"/>
          </a:xfrm>
        </p:spPr>
        <p:txBody>
          <a:bodyPr>
            <a:normAutofit/>
          </a:bodyPr>
          <a:lstStyle/>
          <a:p>
            <a:pPr algn="l"/>
            <a:r>
              <a:rPr lang="en-US" sz="2000" cap="none" dirty="0" smtClean="0"/>
              <a:t>1. Nouns may change spelling completely</a:t>
            </a:r>
          </a:p>
          <a:p>
            <a:pPr marL="342900" indent="-342900" algn="l">
              <a:buAutoNum type="arabicPeriod"/>
            </a:pPr>
            <a:endParaRPr lang="en-US" sz="2000" cap="none" dirty="0"/>
          </a:p>
          <a:p>
            <a:pPr algn="l"/>
            <a:r>
              <a:rPr lang="en-US" sz="2000" cap="none" dirty="0" smtClean="0"/>
              <a:t>2. Nouns may stay the same</a:t>
            </a:r>
          </a:p>
          <a:p>
            <a:pPr algn="l"/>
            <a:endParaRPr lang="en-US" sz="2000" cap="none" dirty="0"/>
          </a:p>
          <a:p>
            <a:pPr algn="l"/>
            <a:endParaRPr lang="en-US" sz="2000" cap="none" dirty="0" smtClean="0"/>
          </a:p>
          <a:p>
            <a:pPr algn="l"/>
            <a:r>
              <a:rPr lang="en-US" sz="2000" cap="none" dirty="0" smtClean="0"/>
              <a:t>1. </a:t>
            </a:r>
            <a:r>
              <a:rPr lang="en-US" sz="2000" cap="none" dirty="0" smtClean="0"/>
              <a:t>mouse      </a:t>
            </a:r>
            <a:r>
              <a:rPr lang="en-US" sz="2000" cap="none" dirty="0" smtClean="0"/>
              <a:t>mice		goose        geese</a:t>
            </a:r>
          </a:p>
          <a:p>
            <a:pPr algn="l"/>
            <a:endParaRPr lang="en-US" sz="2000" cap="none" dirty="0"/>
          </a:p>
          <a:p>
            <a:pPr algn="l"/>
            <a:r>
              <a:rPr lang="en-US" sz="2000" cap="none" dirty="0" smtClean="0"/>
              <a:t>2. </a:t>
            </a:r>
            <a:r>
              <a:rPr lang="en-US" sz="2000" cap="none" dirty="0" smtClean="0"/>
              <a:t>sheep       </a:t>
            </a:r>
            <a:r>
              <a:rPr lang="en-US" sz="2000" cap="none" dirty="0" smtClean="0"/>
              <a:t>sheep   deer        </a:t>
            </a:r>
            <a:r>
              <a:rPr lang="en-US" sz="2000" cap="none" dirty="0" err="1" smtClean="0"/>
              <a:t>deer</a:t>
            </a:r>
            <a:r>
              <a:rPr lang="en-US" sz="2000" cap="none" dirty="0" smtClean="0"/>
              <a:t>   fish     </a:t>
            </a:r>
            <a:r>
              <a:rPr lang="en-US" sz="2000" cap="none" dirty="0" err="1" smtClean="0"/>
              <a:t>fish</a:t>
            </a:r>
            <a:endParaRPr lang="en-US" sz="2000" cap="none" dirty="0" smtClean="0"/>
          </a:p>
          <a:p>
            <a:pPr algn="l"/>
            <a:r>
              <a:rPr lang="en-US" sz="2000" cap="none" dirty="0"/>
              <a:t>	</a:t>
            </a:r>
            <a:r>
              <a:rPr lang="en-US" sz="2000" cap="none" dirty="0" smtClean="0"/>
              <a:t>					     (or fishes)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Some nouns are irregular in changing to plurals</a:t>
            </a:r>
            <a:endParaRPr lang="en-US" sz="48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07028" y="48768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4876800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41714" y="55626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5595257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05600" y="55626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318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667000"/>
          </a:xfrm>
        </p:spPr>
        <p:txBody>
          <a:bodyPr>
            <a:noAutofit/>
          </a:bodyPr>
          <a:lstStyle/>
          <a:p>
            <a:pPr algn="l"/>
            <a:r>
              <a:rPr lang="en-US" sz="4400" cap="none" dirty="0" smtClean="0"/>
              <a:t>Plural Nouns: Spelling </a:t>
            </a:r>
            <a:r>
              <a:rPr lang="en-US" sz="4400" cap="none" dirty="0"/>
              <a:t>R</a:t>
            </a:r>
            <a:r>
              <a:rPr lang="en-US" sz="4400" cap="none" dirty="0" smtClean="0"/>
              <a:t>ules for Numbers and Letters </a:t>
            </a:r>
            <a:endParaRPr lang="en-US" sz="44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 smtClean="0"/>
              <a:t>10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1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cap="none" dirty="0"/>
              <a:t>b</a:t>
            </a:r>
            <a:r>
              <a:rPr lang="en-US" sz="3200" cap="none" dirty="0" smtClean="0"/>
              <a:t>ox</a:t>
            </a:r>
          </a:p>
          <a:p>
            <a:pPr algn="l"/>
            <a:r>
              <a:rPr lang="en-US" sz="3200" cap="none" dirty="0"/>
              <a:t>d</a:t>
            </a:r>
            <a:r>
              <a:rPr lang="en-US" sz="3200" cap="none" dirty="0" smtClean="0"/>
              <a:t>oor</a:t>
            </a:r>
          </a:p>
          <a:p>
            <a:pPr algn="l"/>
            <a:r>
              <a:rPr lang="en-US" sz="3200" cap="none" dirty="0"/>
              <a:t>h</a:t>
            </a:r>
            <a:r>
              <a:rPr lang="en-US" sz="3200" cap="none" dirty="0" smtClean="0"/>
              <a:t>ome</a:t>
            </a:r>
          </a:p>
          <a:p>
            <a:pPr algn="l"/>
            <a:r>
              <a:rPr lang="en-US" sz="3200" cap="none" dirty="0"/>
              <a:t>b</a:t>
            </a:r>
            <a:r>
              <a:rPr lang="en-US" sz="3200" cap="none" dirty="0" smtClean="0"/>
              <a:t>eauty</a:t>
            </a:r>
          </a:p>
          <a:p>
            <a:pPr algn="l"/>
            <a:r>
              <a:rPr lang="en-US" sz="3200" cap="none" dirty="0" smtClean="0"/>
              <a:t>freedom</a:t>
            </a:r>
            <a:endParaRPr lang="en-US" sz="3200" cap="none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A person, place, thing, idea, or quality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6255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10200" y="6380018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63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382000" cy="3429000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/>
              <a:t>B’s			3’s			CD’s</a:t>
            </a:r>
          </a:p>
          <a:p>
            <a:pPr algn="l"/>
            <a:endParaRPr lang="en-US" sz="2800" cap="none" dirty="0"/>
          </a:p>
          <a:p>
            <a:pPr algn="l"/>
            <a:r>
              <a:rPr lang="en-US" sz="2800" cap="none" dirty="0" smtClean="0"/>
              <a:t>D’s			5’s			DVD’s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Form the plural of numbers and letters by adding an apostrophe (‘) and an “s”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440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Article</a:t>
            </a:r>
            <a:endParaRPr lang="en-US" sz="54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 smtClean="0"/>
              <a:t>11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347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Three words that come before a noun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A,	 an,	 the</a:t>
            </a:r>
          </a:p>
          <a:p>
            <a:pPr marL="0" indent="0">
              <a:buNone/>
            </a:pPr>
            <a:r>
              <a:rPr lang="en-US" dirty="0" smtClean="0"/>
              <a:t>Articles are </a:t>
            </a:r>
            <a:r>
              <a:rPr lang="en-US" u="sng" dirty="0" smtClean="0"/>
              <a:t>adjectives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     </a:t>
            </a:r>
            <a:r>
              <a:rPr lang="en-US" u="sng" dirty="0" smtClean="0"/>
              <a:t>d</a:t>
            </a:r>
            <a:r>
              <a:rPr lang="en-US" dirty="0" smtClean="0"/>
              <a:t>og    –    starts with a consonant</a:t>
            </a:r>
          </a:p>
          <a:p>
            <a:pPr marL="0" indent="0">
              <a:buNone/>
            </a:pPr>
            <a:r>
              <a:rPr lang="en-US" dirty="0" smtClean="0"/>
              <a:t>An   </a:t>
            </a:r>
            <a:r>
              <a:rPr lang="en-US" u="sng" dirty="0" smtClean="0"/>
              <a:t>e</a:t>
            </a:r>
            <a:r>
              <a:rPr lang="en-US" dirty="0" smtClean="0"/>
              <a:t>lephant    –    starts with a vowel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       animals				</a:t>
            </a:r>
          </a:p>
          <a:p>
            <a:pPr marL="0" indent="0">
              <a:buNone/>
            </a:pPr>
            <a:r>
              <a:rPr lang="en-US" dirty="0" smtClean="0"/>
              <a:t>               dogs 	</a:t>
            </a:r>
            <a:r>
              <a:rPr lang="en-US" dirty="0"/>
              <a:t> </a:t>
            </a:r>
            <a:r>
              <a:rPr lang="en-US" dirty="0" smtClean="0"/>
              <a:t>   either</a:t>
            </a:r>
          </a:p>
          <a:p>
            <a:pPr marL="0" indent="0">
              <a:buNone/>
            </a:pPr>
            <a:r>
              <a:rPr lang="en-US" dirty="0" smtClean="0"/>
              <a:t>               elephants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046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cap="none" dirty="0" smtClean="0"/>
              <a:t>Possessive Noun</a:t>
            </a:r>
            <a:endParaRPr lang="en-US" sz="44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/>
              <a:t>1</a:t>
            </a:r>
            <a:r>
              <a:rPr lang="en-US" sz="1800" dirty="0" smtClean="0"/>
              <a:t>2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957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382000" cy="3352800"/>
          </a:xfrm>
        </p:spPr>
        <p:txBody>
          <a:bodyPr/>
          <a:lstStyle/>
          <a:p>
            <a:pPr algn="l"/>
            <a:r>
              <a:rPr lang="en-US" dirty="0" smtClean="0"/>
              <a:t>	</a:t>
            </a:r>
            <a:r>
              <a:rPr lang="en-US" sz="2800" cap="none" dirty="0" smtClean="0"/>
              <a:t>Tom’s hat</a:t>
            </a:r>
          </a:p>
          <a:p>
            <a:pPr algn="l"/>
            <a:endParaRPr lang="en-US" sz="2800" cap="none" dirty="0" smtClean="0"/>
          </a:p>
          <a:p>
            <a:pPr algn="l"/>
            <a:r>
              <a:rPr lang="en-US" sz="2800" cap="none" dirty="0"/>
              <a:t>	</a:t>
            </a:r>
            <a:r>
              <a:rPr lang="en-US" sz="2800" cap="none" dirty="0" smtClean="0"/>
              <a:t>teacher’s pen</a:t>
            </a:r>
          </a:p>
          <a:p>
            <a:pPr algn="l"/>
            <a:endParaRPr lang="en-US" sz="2800" cap="none" dirty="0" smtClean="0"/>
          </a:p>
          <a:p>
            <a:pPr algn="l"/>
            <a:r>
              <a:rPr lang="en-US" sz="2800" cap="none" dirty="0"/>
              <a:t>	</a:t>
            </a:r>
            <a:r>
              <a:rPr lang="en-US" sz="2800" cap="none" dirty="0" smtClean="0"/>
              <a:t>Jack’s dog</a:t>
            </a:r>
            <a:endParaRPr lang="en-US" sz="2800" cap="non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 noun that shows ownership (indicated by an apostrophe)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68143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5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cap="none" dirty="0" smtClean="0"/>
              <a:t>Singular vs Plural: Possessive </a:t>
            </a:r>
            <a:r>
              <a:rPr lang="en-US" sz="4400" cap="none" dirty="0"/>
              <a:t>N</a:t>
            </a:r>
            <a:r>
              <a:rPr lang="en-US" sz="4400" cap="none" dirty="0" smtClean="0"/>
              <a:t>ouns</a:t>
            </a:r>
            <a:endParaRPr lang="en-US" sz="44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89914"/>
            <a:ext cx="3581400" cy="365760"/>
          </a:xfrm>
        </p:spPr>
        <p:txBody>
          <a:bodyPr/>
          <a:lstStyle/>
          <a:p>
            <a:pPr algn="r"/>
            <a:r>
              <a:rPr lang="en-US" sz="1800" dirty="0" smtClean="0"/>
              <a:t>13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746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Singular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Plural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00" y="2438400"/>
            <a:ext cx="4041648" cy="38184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 (‘s)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e.g. The dog’s tongue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The forest’s trees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Plural nouns </a:t>
            </a:r>
            <a:r>
              <a:rPr lang="en-US" dirty="0" smtClean="0"/>
              <a:t>already end in “s” so add an (‘)</a:t>
            </a:r>
          </a:p>
          <a:p>
            <a:pPr marL="0" indent="0">
              <a:buNone/>
            </a:pPr>
            <a:r>
              <a:rPr lang="en-US" dirty="0" smtClean="0"/>
              <a:t>e.g. The teachers’ room</a:t>
            </a:r>
          </a:p>
          <a:p>
            <a:pPr marL="0" indent="0">
              <a:buNone/>
            </a:pPr>
            <a:r>
              <a:rPr lang="en-US" dirty="0" smtClean="0"/>
              <a:t>        The boxes’ lids</a:t>
            </a:r>
          </a:p>
          <a:p>
            <a:pPr marL="0" indent="0">
              <a:buNone/>
            </a:pPr>
            <a:r>
              <a:rPr lang="en-US" b="1" dirty="0" smtClean="0"/>
              <a:t>Irregular plurals </a:t>
            </a:r>
            <a:r>
              <a:rPr lang="en-US" dirty="0" smtClean="0"/>
              <a:t>that do not end in “s”, add “’s”</a:t>
            </a:r>
          </a:p>
          <a:p>
            <a:pPr marL="0" indent="0">
              <a:buNone/>
            </a:pPr>
            <a:r>
              <a:rPr lang="en-US" dirty="0" smtClean="0"/>
              <a:t>e.g. men’s</a:t>
            </a:r>
          </a:p>
          <a:p>
            <a:pPr marL="0" indent="0">
              <a:buNone/>
            </a:pPr>
            <a:r>
              <a:rPr lang="en-US" dirty="0" smtClean="0"/>
              <a:t>       Sheep’s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fish’s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953000" y="4038600"/>
            <a:ext cx="3429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sz="1800" dirty="0" smtClean="0"/>
              <a:t>35</a:t>
            </a:r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353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Subject of a Sentence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53400" y="5961235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13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458200" cy="3505200"/>
          </a:xfrm>
        </p:spPr>
        <p:txBody>
          <a:bodyPr>
            <a:normAutofit/>
          </a:bodyPr>
          <a:lstStyle/>
          <a:p>
            <a:pPr algn="l"/>
            <a:r>
              <a:rPr lang="en-US" sz="1050" cap="none" dirty="0" smtClean="0"/>
              <a:t>	    S		V </a:t>
            </a:r>
          </a:p>
          <a:p>
            <a:pPr algn="l"/>
            <a:r>
              <a:rPr lang="en-US" sz="2400" cap="none" dirty="0" smtClean="0"/>
              <a:t>The </a:t>
            </a:r>
            <a:r>
              <a:rPr lang="en-US" sz="2400" u="sng" cap="none" dirty="0" smtClean="0"/>
              <a:t>birds</a:t>
            </a:r>
            <a:r>
              <a:rPr lang="en-US" sz="2400" cap="none" dirty="0" smtClean="0"/>
              <a:t> </a:t>
            </a:r>
            <a:r>
              <a:rPr lang="en-US" sz="2400" u="sng" cap="none" dirty="0" smtClean="0"/>
              <a:t>are singing.</a:t>
            </a:r>
          </a:p>
          <a:p>
            <a:pPr algn="l"/>
            <a:endParaRPr lang="en-US" sz="2400" cap="none" dirty="0" smtClean="0"/>
          </a:p>
          <a:p>
            <a:pPr algn="l"/>
            <a:r>
              <a:rPr lang="en-US" sz="2400" cap="none" dirty="0" smtClean="0"/>
              <a:t>Ask who or what is the sentence about.</a:t>
            </a:r>
          </a:p>
          <a:p>
            <a:pPr algn="l"/>
            <a:r>
              <a:rPr lang="en-US" sz="2400" cap="none" dirty="0" smtClean="0"/>
              <a:t>Who or what is singing?</a:t>
            </a:r>
            <a:endParaRPr lang="en-US" sz="2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752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Subjects are usually nouns. The subject tells “who” or “what” the sentence is about. Subjects usually come before verbs.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8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cap="none" dirty="0" smtClean="0"/>
              <a:t>Common Noun</a:t>
            </a:r>
            <a:endParaRPr lang="en-US" sz="6000" cap="non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4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410200" y="6386945"/>
            <a:ext cx="3581400" cy="365760"/>
          </a:xfrm>
        </p:spPr>
        <p:txBody>
          <a:bodyPr/>
          <a:lstStyle/>
          <a:p>
            <a:pPr algn="r"/>
            <a:r>
              <a:rPr lang="en-US" sz="1800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89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6600"/>
          </a:xfrm>
        </p:spPr>
        <p:txBody>
          <a:bodyPr>
            <a:noAutofit/>
          </a:bodyPr>
          <a:lstStyle/>
          <a:p>
            <a:pPr marL="285750" indent="-2857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cap="none" dirty="0" smtClean="0"/>
              <a:t>bird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800" cap="none" dirty="0"/>
              <a:t>m</a:t>
            </a:r>
            <a:r>
              <a:rPr lang="en-US" sz="2800" cap="none" dirty="0" smtClean="0"/>
              <a:t>an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800" cap="none" dirty="0" smtClean="0"/>
              <a:t>doctor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800" cap="none" dirty="0"/>
              <a:t>s</a:t>
            </a:r>
            <a:r>
              <a:rPr lang="en-US" sz="2800" cap="none" dirty="0" smtClean="0"/>
              <a:t>chool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800" cap="none" dirty="0"/>
              <a:t>i</a:t>
            </a:r>
            <a:r>
              <a:rPr lang="en-US" sz="2800" cap="none" dirty="0" smtClean="0"/>
              <a:t>dea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800" cap="none" dirty="0" smtClean="0"/>
              <a:t>park</a:t>
            </a:r>
            <a:endParaRPr lang="en-US" sz="28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A person, place or thing that is </a:t>
            </a:r>
            <a:r>
              <a:rPr lang="en-US" sz="4000" b="1" u="sng" dirty="0" smtClean="0">
                <a:solidFill>
                  <a:schemeClr val="tx1"/>
                </a:solidFill>
              </a:rPr>
              <a:t>NOT</a:t>
            </a:r>
            <a:r>
              <a:rPr lang="en-US" sz="4000" dirty="0" smtClean="0">
                <a:solidFill>
                  <a:schemeClr val="tx1"/>
                </a:solidFill>
              </a:rPr>
              <a:t> specific. </a:t>
            </a:r>
            <a:r>
              <a:rPr lang="en-US" sz="4000" dirty="0">
                <a:solidFill>
                  <a:schemeClr val="tx1"/>
                </a:solidFill>
              </a:rPr>
              <a:t>Any general person, place or thing preceded by an article.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261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cap="none" dirty="0" smtClean="0"/>
              <a:t>Proper Noun</a:t>
            </a:r>
            <a:endParaRPr lang="en-US" sz="6000" cap="non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sz="1800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1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48000"/>
          </a:xfrm>
        </p:spPr>
        <p:txBody>
          <a:bodyPr>
            <a:noAutofit/>
          </a:bodyPr>
          <a:lstStyle/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000" cap="none" smtClean="0"/>
              <a:t>Big Bird</a:t>
            </a:r>
            <a:endParaRPr lang="en-US" sz="2000" cap="none" dirty="0" smtClean="0"/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000" cap="none" dirty="0" smtClean="0"/>
              <a:t>Leonardo </a:t>
            </a:r>
            <a:r>
              <a:rPr lang="en-US" sz="2000" cap="none" dirty="0" err="1" smtClean="0"/>
              <a:t>DeCaprio</a:t>
            </a:r>
            <a:endParaRPr lang="en-US" sz="2000" cap="none" dirty="0" smtClean="0"/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000" cap="none" dirty="0" smtClean="0"/>
              <a:t>Barbara Bush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000" cap="none" dirty="0" smtClean="0"/>
              <a:t>Art Dimensional Building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000" cap="none" dirty="0" err="1" smtClean="0"/>
              <a:t>Tularcitos</a:t>
            </a:r>
            <a:r>
              <a:rPr lang="en-US" sz="2000" cap="none" dirty="0" smtClean="0"/>
              <a:t> School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000" cap="none" dirty="0" smtClean="0"/>
              <a:t>Golden Gate Park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000" cap="none" dirty="0" err="1" smtClean="0"/>
              <a:t>Kix</a:t>
            </a:r>
            <a:endParaRPr lang="en-US" sz="2000" cap="none" dirty="0" smtClean="0"/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en-US" sz="2000" cap="none" dirty="0" smtClean="0"/>
              <a:t>Honda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u="sng" dirty="0" smtClean="0">
                <a:solidFill>
                  <a:schemeClr val="tx1"/>
                </a:solidFill>
              </a:rPr>
              <a:t>specific</a:t>
            </a:r>
            <a:r>
              <a:rPr lang="en-US" dirty="0" smtClean="0">
                <a:solidFill>
                  <a:schemeClr val="tx1"/>
                </a:solidFill>
              </a:rPr>
              <a:t> person, place or thing. </a:t>
            </a:r>
            <a:r>
              <a:rPr lang="en-US" sz="4400" u="sng" dirty="0">
                <a:solidFill>
                  <a:schemeClr val="tx1"/>
                </a:solidFill>
              </a:rPr>
              <a:t>Always</a:t>
            </a:r>
            <a:r>
              <a:rPr lang="en-US" sz="4400" dirty="0">
                <a:solidFill>
                  <a:schemeClr val="tx1"/>
                </a:solidFill>
              </a:rPr>
              <a:t> capitalize the name of this thing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10200" y="6366164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74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cap="none" dirty="0" smtClean="0"/>
              <a:t>Plural Nouns</a:t>
            </a:r>
            <a:endParaRPr lang="en-US" sz="48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 smtClean="0"/>
              <a:t>4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323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tx1"/>
                </a:solidFill>
              </a:rPr>
              <a:t>More than one person, place or thing</a:t>
            </a:r>
            <a:endParaRPr lang="en-US" sz="40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3200" b="1" dirty="0"/>
              <a:t>b</a:t>
            </a:r>
            <a:r>
              <a:rPr lang="en-US" sz="3200" b="1" dirty="0" smtClean="0"/>
              <a:t>ushe</a:t>
            </a:r>
            <a:r>
              <a:rPr lang="en-US" sz="3200" b="1" u="sng" dirty="0" smtClean="0"/>
              <a:t>s</a:t>
            </a:r>
            <a:r>
              <a:rPr lang="en-US" sz="3200" b="1" dirty="0" smtClean="0"/>
              <a:t>			</a:t>
            </a:r>
            <a:r>
              <a:rPr lang="en-US" sz="3200" b="1" dirty="0" smtClean="0"/>
              <a:t>m</a:t>
            </a:r>
            <a:r>
              <a:rPr lang="en-US" sz="3200" b="1" u="sng" dirty="0" smtClean="0"/>
              <a:t>e</a:t>
            </a:r>
            <a:r>
              <a:rPr lang="en-US" sz="3200" b="1" dirty="0" smtClean="0"/>
              <a:t>n</a:t>
            </a:r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r>
              <a:rPr lang="en-US" sz="3200" b="1" dirty="0"/>
              <a:t>church</a:t>
            </a:r>
            <a:r>
              <a:rPr lang="en-US" sz="3200" b="1" u="sng" dirty="0"/>
              <a:t>es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en-US" sz="3200" b="1" dirty="0" smtClean="0"/>
              <a:t>		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    </a:t>
            </a:r>
            <a:r>
              <a:rPr lang="en-US" sz="3200" b="1" dirty="0" smtClean="0"/>
              <a:t>leave</a:t>
            </a:r>
            <a:r>
              <a:rPr lang="en-US" sz="3200" b="1" u="sng" dirty="0" smtClean="0"/>
              <a:t>s</a:t>
            </a:r>
            <a:r>
              <a:rPr lang="en-US" sz="3200" b="1" dirty="0" smtClean="0"/>
              <a:t>			</a:t>
            </a:r>
            <a:r>
              <a:rPr lang="en-US" sz="3200" b="1" dirty="0" smtClean="0"/>
              <a:t>wom</a:t>
            </a:r>
            <a:r>
              <a:rPr lang="en-US" sz="3200" b="1" u="sng" dirty="0" smtClean="0"/>
              <a:t>e</a:t>
            </a:r>
            <a:r>
              <a:rPr lang="en-US" sz="3200" b="1" dirty="0" smtClean="0"/>
              <a:t>n</a:t>
            </a:r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r>
              <a:rPr lang="en-US" sz="3200" b="1" dirty="0" smtClean="0"/>
              <a:t>childr</a:t>
            </a:r>
            <a:r>
              <a:rPr lang="en-US" sz="3200" b="1" u="sng" dirty="0" smtClean="0"/>
              <a:t>en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    </a:t>
            </a:r>
            <a:r>
              <a:rPr lang="en-US" sz="3200" b="1" dirty="0" smtClean="0"/>
              <a:t>dog</a:t>
            </a:r>
            <a:r>
              <a:rPr lang="en-US" sz="3200" b="1" u="sng" dirty="0" smtClean="0"/>
              <a:t>s</a:t>
            </a:r>
            <a:r>
              <a:rPr lang="en-US" sz="3200" b="1" dirty="0" smtClean="0"/>
              <a:t>			</a:t>
            </a:r>
            <a:r>
              <a:rPr lang="en-US" sz="3200" b="1" dirty="0" smtClean="0"/>
              <a:t>book</a:t>
            </a:r>
            <a:r>
              <a:rPr lang="en-US" sz="3200" b="1" u="sng" dirty="0" smtClean="0"/>
              <a:t>s</a:t>
            </a:r>
            <a:r>
              <a:rPr lang="en-US" sz="3200" b="1" dirty="0"/>
              <a:t>	</a:t>
            </a:r>
            <a:r>
              <a:rPr lang="en-US" sz="3200" b="1" dirty="0" smtClean="0"/>
              <a:t>	</a:t>
            </a:r>
            <a:r>
              <a:rPr lang="en-US" sz="3200" b="1" dirty="0" smtClean="0"/>
              <a:t>box</a:t>
            </a:r>
            <a:r>
              <a:rPr lang="en-US" sz="3200" b="1" u="sng" dirty="0" smtClean="0"/>
              <a:t>es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    </a:t>
            </a:r>
            <a:r>
              <a:rPr lang="en-US" sz="3200" b="1" dirty="0" smtClean="0"/>
              <a:t>peopl</a:t>
            </a:r>
            <a:r>
              <a:rPr lang="en-US" sz="3200" b="1" u="sng" dirty="0" smtClean="0"/>
              <a:t>e</a:t>
            </a:r>
            <a:endParaRPr lang="en-US" sz="32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174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209800"/>
          </a:xfrm>
        </p:spPr>
        <p:txBody>
          <a:bodyPr>
            <a:noAutofit/>
          </a:bodyPr>
          <a:lstStyle/>
          <a:p>
            <a:r>
              <a:rPr lang="en-US" sz="4800" cap="none" dirty="0" smtClean="0"/>
              <a:t>Basic Plural Noun: Spelling Rules</a:t>
            </a:r>
            <a:endParaRPr lang="en-US" sz="48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889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324600"/>
            <a:ext cx="3581400" cy="365760"/>
          </a:xfrm>
        </p:spPr>
        <p:txBody>
          <a:bodyPr/>
          <a:lstStyle/>
          <a:p>
            <a:pPr algn="r"/>
            <a:r>
              <a:rPr lang="en-US" sz="1800" dirty="0" smtClean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97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282</TotalTime>
  <Words>403</Words>
  <Application>Microsoft Office PowerPoint</Application>
  <PresentationFormat>On-screen Show (4:3)</PresentationFormat>
  <Paragraphs>142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PowerPoint Presentation</vt:lpstr>
      <vt:lpstr>A person, place, thing, idea, or quality</vt:lpstr>
      <vt:lpstr>PowerPoint Presentation</vt:lpstr>
      <vt:lpstr> A person, place or thing that is NOT specific. Any general person, place or thing preceded by an article. </vt:lpstr>
      <vt:lpstr>PowerPoint Presentation</vt:lpstr>
      <vt:lpstr>A specific person, place or thing. Always capitalize the name of this thing </vt:lpstr>
      <vt:lpstr>PowerPoint Presentation</vt:lpstr>
      <vt:lpstr>More than one person, place or thing</vt:lpstr>
      <vt:lpstr>PowerPoint Presentation</vt:lpstr>
      <vt:lpstr>Look at the singular noun</vt:lpstr>
      <vt:lpstr>PowerPoint Presentation</vt:lpstr>
      <vt:lpstr>Check the letter before the “y”</vt:lpstr>
      <vt:lpstr>PowerPoint Presentation</vt:lpstr>
      <vt:lpstr>Change the “f” to a “v” and add “es”</vt:lpstr>
      <vt:lpstr>PowerPoint Presentation</vt:lpstr>
      <vt:lpstr>Some nouns ending in “o” become plural by adding “es”</vt:lpstr>
      <vt:lpstr>PowerPoint Presentation</vt:lpstr>
      <vt:lpstr>Some nouns are irregular in changing to plurals</vt:lpstr>
      <vt:lpstr>PowerPoint Presentation</vt:lpstr>
      <vt:lpstr>Form the plural of numbers and letters by adding an apostrophe (‘) and an “s”</vt:lpstr>
      <vt:lpstr>PowerPoint Presentation</vt:lpstr>
      <vt:lpstr>Three words that come before a noun</vt:lpstr>
      <vt:lpstr>PowerPoint Presentation</vt:lpstr>
      <vt:lpstr>A noun that shows ownership (indicated by an apostrophe)</vt:lpstr>
      <vt:lpstr>PowerPoint Presentation</vt:lpstr>
      <vt:lpstr>PowerPoint Presentation</vt:lpstr>
      <vt:lpstr>PowerPoint Presentation</vt:lpstr>
      <vt:lpstr>Subjects are usually nouns. The subject tells “who” or “what” the sentence is about. Subjects usually come before verbs.</vt:lpstr>
    </vt:vector>
  </TitlesOfParts>
  <Company>Monterey Peninsula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</dc:title>
  <dc:creator>Natalia Gonzalez</dc:creator>
  <cp:lastModifiedBy>Computer Aided Instruction</cp:lastModifiedBy>
  <cp:revision>71</cp:revision>
  <dcterms:created xsi:type="dcterms:W3CDTF">2014-11-03T22:26:35Z</dcterms:created>
  <dcterms:modified xsi:type="dcterms:W3CDTF">2015-08-31T19:06:38Z</dcterms:modified>
</cp:coreProperties>
</file>